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  <p:sldMasterId id="2147483986" r:id="rId2"/>
  </p:sldMasterIdLst>
  <p:notesMasterIdLst>
    <p:notesMasterId r:id="rId66"/>
  </p:notesMasterIdLst>
  <p:handoutMasterIdLst>
    <p:handoutMasterId r:id="rId67"/>
  </p:handoutMasterIdLst>
  <p:sldIdLst>
    <p:sldId id="344" r:id="rId3"/>
    <p:sldId id="345" r:id="rId4"/>
    <p:sldId id="395" r:id="rId5"/>
    <p:sldId id="347" r:id="rId6"/>
    <p:sldId id="396" r:id="rId7"/>
    <p:sldId id="348" r:id="rId8"/>
    <p:sldId id="349" r:id="rId9"/>
    <p:sldId id="350" r:id="rId10"/>
    <p:sldId id="351" r:id="rId11"/>
    <p:sldId id="452" r:id="rId12"/>
    <p:sldId id="463" r:id="rId13"/>
    <p:sldId id="357" r:id="rId14"/>
    <p:sldId id="409" r:id="rId15"/>
    <p:sldId id="454" r:id="rId16"/>
    <p:sldId id="455" r:id="rId17"/>
    <p:sldId id="410" r:id="rId18"/>
    <p:sldId id="411" r:id="rId19"/>
    <p:sldId id="413" r:id="rId20"/>
    <p:sldId id="414" r:id="rId21"/>
    <p:sldId id="415" r:id="rId22"/>
    <p:sldId id="416" r:id="rId23"/>
    <p:sldId id="417" r:id="rId24"/>
    <p:sldId id="418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441" r:id="rId48"/>
    <p:sldId id="442" r:id="rId49"/>
    <p:sldId id="443" r:id="rId50"/>
    <p:sldId id="444" r:id="rId51"/>
    <p:sldId id="462" r:id="rId52"/>
    <p:sldId id="447" r:id="rId53"/>
    <p:sldId id="456" r:id="rId54"/>
    <p:sldId id="448" r:id="rId55"/>
    <p:sldId id="445" r:id="rId56"/>
    <p:sldId id="465" r:id="rId57"/>
    <p:sldId id="464" r:id="rId58"/>
    <p:sldId id="399" r:id="rId59"/>
    <p:sldId id="377" r:id="rId60"/>
    <p:sldId id="403" r:id="rId61"/>
    <p:sldId id="406" r:id="rId62"/>
    <p:sldId id="408" r:id="rId63"/>
    <p:sldId id="449" r:id="rId64"/>
    <p:sldId id="450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F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2676" autoAdjust="0"/>
  </p:normalViewPr>
  <p:slideViewPr>
    <p:cSldViewPr>
      <p:cViewPr varScale="1">
        <p:scale>
          <a:sx n="116" d="100"/>
          <a:sy n="116" d="100"/>
        </p:scale>
        <p:origin x="184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Relationship Id="rId3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Relationship Id="rId2" Type="http://schemas.openxmlformats.org/officeDocument/2006/relationships/image" Target="../media/image61.wmf"/><Relationship Id="rId3" Type="http://schemas.openxmlformats.org/officeDocument/2006/relationships/image" Target="../media/image6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Relationship Id="rId2" Type="http://schemas.openxmlformats.org/officeDocument/2006/relationships/image" Target="../media/image4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1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57DDA-3297-9E49-932E-440C5ADB17FE}" type="datetimeFigureOut">
              <a:rPr lang="es-ES" smtClean="0">
                <a:latin typeface="Arial"/>
              </a:rPr>
              <a:pPr/>
              <a:t>3/12/17</a:t>
            </a:fld>
            <a:endParaRPr lang="en-US" dirty="0">
              <a:latin typeface="Arial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EBC78-8B13-C144-8255-A0A0203D0B97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9250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CECD1E6-2A5A-4CBE-B74B-E103D8F012F1}" type="datetimeFigureOut">
              <a:rPr lang="en-US" smtClean="0"/>
              <a:pPr/>
              <a:t>12/3/17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261E101E-B703-4926-9856-699E0BC26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198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E101E-B703-4926-9856-699E0BC263C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75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1"/>
          <p:cNvSpPr txBox="1">
            <a:spLocks noGrp="1" noChangeArrowheads="1"/>
          </p:cNvSpPr>
          <p:nvPr/>
        </p:nvSpPr>
        <p:spPr bwMode="auto">
          <a:xfrm>
            <a:off x="3884064" y="0"/>
            <a:ext cx="297233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D37F7C9-5F13-4E1F-BDB3-6BB2D56E361A}" type="datetime1">
              <a:rPr lang="en-US" sz="1200">
                <a:latin typeface="Arial" charset="0"/>
              </a:rPr>
              <a:pPr algn="r"/>
              <a:t>12/3/17</a:t>
            </a:fld>
            <a:endParaRPr lang="en-US" sz="1200">
              <a:latin typeface="Arial" charset="0"/>
            </a:endParaRPr>
          </a:p>
        </p:txBody>
      </p:sp>
      <p:sp>
        <p:nvSpPr>
          <p:cNvPr id="31746" name="Rectangle 13"/>
          <p:cNvSpPr txBox="1">
            <a:spLocks noGrp="1" noChangeArrowheads="1"/>
          </p:cNvSpPr>
          <p:nvPr/>
        </p:nvSpPr>
        <p:spPr bwMode="auto">
          <a:xfrm>
            <a:off x="3884064" y="8685335"/>
            <a:ext cx="297233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4792568-E21C-4F02-A17B-02BD8F8245D1}" type="slidenum">
              <a:rPr lang="en-US" sz="1200">
                <a:latin typeface="Arial" charset="0"/>
              </a:rPr>
              <a:pPr algn="r"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1157974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ca-ES" smtClean="0"/>
          </a:p>
        </p:txBody>
      </p:sp>
    </p:spTree>
    <p:extLst>
      <p:ext uri="{BB962C8B-B14F-4D97-AF65-F5344CB8AC3E}">
        <p14:creationId xmlns:p14="http://schemas.microsoft.com/office/powerpoint/2010/main" val="2533477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3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46FA36-5847-459B-88A8-0C706156B889}" type="slidenum">
              <a:rPr lang="en-GB" smtClean="0"/>
              <a:pPr/>
              <a:t>12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7931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5489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04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04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CBD3E5-D1C7-41EE-896F-C03409F9AE8D}" type="slidenum">
              <a:rPr lang="en-US" smtClean="0"/>
              <a:pPr/>
              <a:t>16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40279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24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24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7004FB-0B0F-41F5-8FAD-E485DD60D9B5}" type="slidenum">
              <a:rPr lang="en-US" smtClean="0"/>
              <a:pPr/>
              <a:t>17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60011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659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659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EEC8F9-771F-42D1-84FE-6421A8C90DB4}" type="slidenum">
              <a:rPr lang="en-US" smtClean="0"/>
              <a:pPr/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98173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4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686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988C6A-CB79-4B75-A64E-2A5F58482245}" type="slidenum">
              <a:rPr lang="en-US" smtClean="0"/>
              <a:pPr/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65173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06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706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363397-E4AF-47C2-B316-5A6D1AAAEBD1}" type="slidenum">
              <a:rPr lang="en-US" smtClean="0"/>
              <a:pPr/>
              <a:t>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48486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181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ca-ES" smtClean="0"/>
          </a:p>
        </p:txBody>
      </p:sp>
    </p:spTree>
    <p:extLst>
      <p:ext uri="{BB962C8B-B14F-4D97-AF65-F5344CB8AC3E}">
        <p14:creationId xmlns:p14="http://schemas.microsoft.com/office/powerpoint/2010/main" val="598440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37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737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8D579B-2187-4A01-AB8E-F383C9CE8607}" type="slidenum">
              <a:rPr lang="en-US" smtClean="0"/>
              <a:pPr/>
              <a:t>22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1308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57332804-55E6-48A7-A691-13A2EA49647F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216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92165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2AEBE52A-F3B8-4995-B408-4B2AE74E775D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777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A19D2EEE-7ECB-4D37-9EEC-B87249E9B131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31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  <p:sp>
        <p:nvSpPr>
          <p:cNvPr id="93189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7E358EE8-E338-4F63-B372-EBE1ED86AC0B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956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58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758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F6D713-877F-4B12-B99E-119B111D43CF}" type="slidenum">
              <a:rPr lang="en-US" smtClean="0"/>
              <a:pPr/>
              <a:t>25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62067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09197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99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379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2A77E-6543-4FB0-94D6-99F65A5E6759}" type="slidenum">
              <a:rPr lang="en-US" smtClean="0"/>
              <a:pPr/>
              <a:t>27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1607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8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69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42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23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92226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5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079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2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64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34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6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541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656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255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42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4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5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03AD2F-417D-4D0F-AB26-804D31413EE7}" type="slidenum">
              <a:rPr lang="en-GB" smtClean="0"/>
              <a:pPr/>
              <a:t>4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08497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799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01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143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367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17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92191D5-56CB-4135-809D-BC62D6A4D5A9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8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714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714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algn="r" rtl="0" fontAlgn="base">
              <a:spcBef>
                <a:spcPct val="0"/>
              </a:spcBef>
              <a:spcAft>
                <a:spcPct val="0"/>
              </a:spcAft>
            </a:pPr>
            <a:fld id="{892191D5-56CB-4135-809D-BC62D6A4D5A9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8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6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E22CBE-ED8B-45BA-9A6E-348B1A39EBB6}" type="slidenum">
              <a:rPr lang="en-US" smtClean="0"/>
              <a:pPr/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84351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4E371F-9BFA-4F6B-BF36-275653E4AE5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604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ca-ES" smtClean="0"/>
          </a:p>
        </p:txBody>
      </p:sp>
    </p:spTree>
    <p:extLst>
      <p:ext uri="{BB962C8B-B14F-4D97-AF65-F5344CB8AC3E}">
        <p14:creationId xmlns:p14="http://schemas.microsoft.com/office/powerpoint/2010/main" val="36236745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48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3348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4AA4EB-95A6-46C8-B6C6-41B212F38EE9}" type="slidenum">
              <a:rPr lang="en-US" smtClean="0"/>
              <a:pPr/>
              <a:t>57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083817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7523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E6E50C-BCEA-4252-93B7-FAB61388BE2E}" type="slidenum">
              <a:rPr lang="en-GB" smtClean="0"/>
              <a:pPr/>
              <a:t>58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081935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85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5785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389CE7-0552-421C-9EAD-8267410F30F9}" type="slidenum">
              <a:rPr lang="en-US" smtClean="0"/>
              <a:pPr/>
              <a:t>59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911304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8479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AECCB7-A4D8-4EC6-8A7B-F28B1584F357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630251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DF531ED-4B69-4C7A-9082-AAD5DC2BA221}" type="slidenum">
              <a:rPr lang="en-US" sz="1200" kern="1200">
                <a:solidFill>
                  <a:prstClr val="black"/>
                </a:solidFill>
                <a:latin typeface="Arial" pitchFamily="34" charset="0"/>
                <a:ea typeface="+mn-ea"/>
                <a:cs typeface="+mn-cs"/>
              </a:rPr>
              <a:pPr algn="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sz="1200" kern="1200">
              <a:solidFill>
                <a:prstClr val="black"/>
              </a:solidFill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3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1 Marcador de imagen de diapositiva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5602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ca-ES" smtClean="0"/>
          </a:p>
        </p:txBody>
      </p:sp>
      <p:sp>
        <p:nvSpPr>
          <p:cNvPr id="25603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CBFB1-D006-466D-A79F-CFB2252F5D7D}" type="slidenum">
              <a:rPr lang="en-GB" smtClean="0"/>
              <a:pPr/>
              <a:t>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787856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0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7651" name="3 Marcador de número de diapositiva"/>
          <p:cNvSpPr txBox="1">
            <a:spLocks noGrp="1"/>
          </p:cNvSpPr>
          <p:nvPr/>
        </p:nvSpPr>
        <p:spPr bwMode="auto">
          <a:xfrm>
            <a:off x="3884064" y="8685335"/>
            <a:ext cx="297233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F8F5ECF-A2A3-4B2C-8F6C-E49FD3C2052A}" type="slidenum">
              <a:rPr lang="en-GB" sz="1200">
                <a:latin typeface="Arial"/>
              </a:rPr>
              <a:pPr algn="r"/>
              <a:t>7</a:t>
            </a:fld>
            <a:endParaRPr lang="en-GB" sz="12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9568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8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9699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896554-A029-4D1E-BCAF-4C2B64801F33}" type="slidenum">
              <a:rPr lang="en-GB" smtClean="0"/>
              <a:pPr/>
              <a:t>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51389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1"/>
          <p:cNvSpPr txBox="1">
            <a:spLocks noGrp="1" noChangeArrowheads="1"/>
          </p:cNvSpPr>
          <p:nvPr/>
        </p:nvSpPr>
        <p:spPr bwMode="auto">
          <a:xfrm>
            <a:off x="3884064" y="0"/>
            <a:ext cx="297233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D37F7C9-5F13-4E1F-BDB3-6BB2D56E361A}" type="datetime1">
              <a:rPr lang="en-US" sz="1200">
                <a:latin typeface="Arial" charset="0"/>
              </a:rPr>
              <a:pPr algn="r"/>
              <a:t>12/3/17</a:t>
            </a:fld>
            <a:endParaRPr lang="en-US" sz="1200">
              <a:latin typeface="Arial" charset="0"/>
            </a:endParaRPr>
          </a:p>
        </p:txBody>
      </p:sp>
      <p:sp>
        <p:nvSpPr>
          <p:cNvPr id="31746" name="Rectangle 13"/>
          <p:cNvSpPr txBox="1">
            <a:spLocks noGrp="1" noChangeArrowheads="1"/>
          </p:cNvSpPr>
          <p:nvPr/>
        </p:nvSpPr>
        <p:spPr bwMode="auto">
          <a:xfrm>
            <a:off x="3884064" y="8685335"/>
            <a:ext cx="297233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4792568-E21C-4F02-A17B-02BD8F8245D1}" type="slidenum">
              <a:rPr lang="en-US" sz="1200">
                <a:latin typeface="Arial" charset="0"/>
              </a:rPr>
              <a:pPr algn="r"/>
              <a:t>9</a:t>
            </a:fld>
            <a:endParaRPr lang="en-US" sz="1200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hu-HU" smtClean="0"/>
          </a:p>
        </p:txBody>
      </p:sp>
    </p:spTree>
    <p:extLst>
      <p:ext uri="{BB962C8B-B14F-4D97-AF65-F5344CB8AC3E}">
        <p14:creationId xmlns:p14="http://schemas.microsoft.com/office/powerpoint/2010/main" val="115797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67700-3B68-3542-AD21-630CB6A4A66B}" type="datetime10">
              <a:rPr lang="en-US" smtClean="0"/>
              <a:t>23:31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608E3-3266-4E70-BF16-B10892558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5F8F5-3CB0-C34E-84BA-BE3832838090}" type="datetime10">
              <a:rPr lang="en-US" smtClean="0"/>
              <a:t>23:31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597BA-47DB-4801-ADC9-5ADB8884D0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08869B-3631-FA4C-AEF4-7257C9A5A0BB}" type="datetime10">
              <a:rPr lang="en-US" smtClean="0"/>
              <a:t>23:31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B3F32-B6B7-4603-8022-84DC8FB50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B4E5AA0-F11A-C645-AE81-6BD268563838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E4EB1A-7523-414A-BBC2-DAE851735DCC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56EB7FE-C265-6047-8D3E-9A22A08547F6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AD26DE5-6902-AD4C-B714-F4CE7A96A916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Arial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563928E-F0A9-3745-923B-3A6DD95054F6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BA46DC5-1CED-9F40-A2C2-F192C04C0B14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61DB25C-1069-AA40-8364-9CECED7D35B3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6658E215-D5E1-804B-9D2A-4EB5222A1254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785D8-002D-0F41-B8E2-F4823DEDF76F}" type="datetime10">
              <a:rPr lang="en-US" smtClean="0"/>
              <a:t>23:31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3035-467A-4518-B144-D34F8DDA07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1F6A819-60C2-B749-8521-D39E3721AC66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5578AAC-BE1F-0C4F-8BFD-E71F3D7D552A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41D1388-DC95-2B4C-9796-0FFF25EF21E0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kern="1200"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86736-6497-B841-A047-6C139B7FA6A0}" type="datetime10">
              <a:rPr lang="en-US" smtClean="0"/>
              <a:t>23:31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FE4A27-A1BB-42A7-8403-C0B5A8DC6B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B0E5D-BB80-C745-BA70-E464E8680F92}" type="datetime10">
              <a:rPr lang="en-US" smtClean="0"/>
              <a:t>23:31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FE44C6-88BC-4A84-8164-D7411F31C9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2E1856-5736-474D-9B42-604A64786103}" type="datetime10">
              <a:rPr lang="en-US" smtClean="0"/>
              <a:t>23:31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E770C-A9B5-4062-AAEB-50474F936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710A8-ED91-BA47-956D-23615E0B93EA}" type="datetime10">
              <a:rPr lang="en-US" smtClean="0"/>
              <a:t>23:31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A2321-3F1D-4B98-B6F4-AEF0523A9E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52E70-3031-F640-AD3F-78A46BB2F509}" type="datetime10">
              <a:rPr lang="en-US" smtClean="0"/>
              <a:t>23:31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8E72FD-9DDB-41D8-AA45-39D657611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E51BC-CFF7-7F44-BD36-C419BE35405E}" type="datetime10">
              <a:rPr lang="en-US" smtClean="0"/>
              <a:t>23:31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1541B4-436D-4C57-9677-9C3CA58C76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D3138-9443-F548-A165-1B13D84754E4}" type="datetime10">
              <a:rPr lang="en-US" smtClean="0"/>
              <a:t>23:31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pPr>
              <a:defRPr/>
            </a:pPr>
            <a:r>
              <a:rPr lang="en-US" smtClean="0"/>
              <a:t>Artificial Vision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277A7-7A63-482C-8D9A-9D5CD98C55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631723-5128-BF4D-88FB-CCE1575DA300}" type="datetime10">
              <a:rPr lang="en-US" b="1" smtClean="0"/>
              <a:t>23:31</a:t>
            </a:fld>
            <a:endParaRPr lang="en-US" b="1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>
                <a:latin typeface="Arial"/>
              </a:rPr>
              <a:t>Artificial Vision</a:t>
            </a:r>
            <a:endParaRPr lang="en-US" b="1" dirty="0">
              <a:latin typeface="Arial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093672-493E-4446-A66E-6DF1E010E3D0}" type="slidenum">
              <a:rPr lang="en-US" b="1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 dirty="0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0" y="914400"/>
            <a:ext cx="9296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B28347F-78BC-9E42-8D0D-F70B4CFE3D99}" type="datetime10">
              <a:rPr lang="en-US" b="1" smtClean="0"/>
              <a:t>23:31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Calibri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>
                <a:latin typeface="Arial"/>
              </a:rPr>
              <a:t>Artificial Vision</a:t>
            </a:r>
            <a:endParaRPr lang="en-US" b="1" dirty="0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Arial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5B41F3-CEEA-4086-AF34-BFEEBE44A07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Arial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Arial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4.w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55.w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5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oleObject" Target="../embeddings/oleObject11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53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54.w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55.wmf"/><Relationship Id="rId9" Type="http://schemas.openxmlformats.org/officeDocument/2006/relationships/image" Target="../media/image57.jpeg"/><Relationship Id="rId10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.bin"/><Relationship Id="rId12" Type="http://schemas.openxmlformats.org/officeDocument/2006/relationships/image" Target="../media/image62.wmf"/><Relationship Id="rId13" Type="http://schemas.openxmlformats.org/officeDocument/2006/relationships/image" Target="../media/image6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63.jpeg"/><Relationship Id="rId5" Type="http://schemas.openxmlformats.org/officeDocument/2006/relationships/oleObject" Target="../embeddings/oleObject12.bin"/><Relationship Id="rId6" Type="http://schemas.openxmlformats.org/officeDocument/2006/relationships/image" Target="../media/image60.wmf"/><Relationship Id="rId7" Type="http://schemas.openxmlformats.org/officeDocument/2006/relationships/image" Target="../media/image64.jpeg"/><Relationship Id="rId8" Type="http://schemas.openxmlformats.org/officeDocument/2006/relationships/oleObject" Target="../embeddings/oleObject13.bin"/><Relationship Id="rId9" Type="http://schemas.openxmlformats.org/officeDocument/2006/relationships/image" Target="../media/image61.wmf"/><Relationship Id="rId10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openxmlformats.org/officeDocument/2006/relationships/image" Target="../media/image7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jpeg"/><Relationship Id="rId3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4" Type="http://schemas.openxmlformats.org/officeDocument/2006/relationships/image" Target="../media/image8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openxmlformats.org/officeDocument/2006/relationships/image" Target="../media/image8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0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4" Type="http://schemas.openxmlformats.org/officeDocument/2006/relationships/image" Target="../media/image9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1.jpeg"/><Relationship Id="rId3" Type="http://schemas.openxmlformats.org/officeDocument/2006/relationships/image" Target="../media/image10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4" Type="http://schemas.openxmlformats.org/officeDocument/2006/relationships/image" Target="../media/image10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4" Type="http://schemas.openxmlformats.org/officeDocument/2006/relationships/image" Target="../media/image10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oleObject" Target="../embeddings/oleObject1.bin"/><Relationship Id="rId9" Type="http://schemas.openxmlformats.org/officeDocument/2006/relationships/image" Target="../media/image20.wmf"/><Relationship Id="rId10" Type="http://schemas.openxmlformats.org/officeDocument/2006/relationships/oleObject" Target="../embeddings/oleObject2.bin"/><Relationship Id="rId11" Type="http://schemas.openxmlformats.org/officeDocument/2006/relationships/image" Target="../media/image2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oleObject" Target="../embeddings/oleObject15.bin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107.jpeg"/><Relationship Id="rId10" Type="http://schemas.openxmlformats.org/officeDocument/2006/relationships/image" Target="../media/image68.jpe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4" Type="http://schemas.openxmlformats.org/officeDocument/2006/relationships/image" Target="../media/image105.jpeg"/><Relationship Id="rId5" Type="http://schemas.openxmlformats.org/officeDocument/2006/relationships/image" Target="../media/image6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4" Type="http://schemas.openxmlformats.org/officeDocument/2006/relationships/image" Target="../media/image105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108.emf"/><Relationship Id="rId6" Type="http://schemas.openxmlformats.org/officeDocument/2006/relationships/oleObject" Target="../embeddings/oleObject17.bin"/><Relationship Id="rId7" Type="http://schemas.openxmlformats.org/officeDocument/2006/relationships/package" Target="../embeddings/Microsoft_Word_Document3.docx"/><Relationship Id="rId8" Type="http://schemas.openxmlformats.org/officeDocument/2006/relationships/image" Target="../media/image45.png"/><Relationship Id="rId9" Type="http://schemas.openxmlformats.org/officeDocument/2006/relationships/image" Target="../media/image47.png"/><Relationship Id="rId10" Type="http://schemas.openxmlformats.org/officeDocument/2006/relationships/image" Target="../media/image107.jpe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jpeg"/><Relationship Id="rId5" Type="http://schemas.openxmlformats.org/officeDocument/2006/relationships/image" Target="../media/image111.png"/><Relationship Id="rId6" Type="http://schemas.openxmlformats.org/officeDocument/2006/relationships/image" Target="../media/image112.jpeg"/><Relationship Id="rId7" Type="http://schemas.openxmlformats.org/officeDocument/2006/relationships/image" Target="../media/image113.png"/><Relationship Id="rId8" Type="http://schemas.openxmlformats.org/officeDocument/2006/relationships/image" Target="../media/image11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jpeg"/><Relationship Id="rId5" Type="http://schemas.openxmlformats.org/officeDocument/2006/relationships/image" Target="../media/image111.png"/><Relationship Id="rId6" Type="http://schemas.openxmlformats.org/officeDocument/2006/relationships/image" Target="../media/image112.jpeg"/><Relationship Id="rId7" Type="http://schemas.openxmlformats.org/officeDocument/2006/relationships/image" Target="../media/image113.png"/><Relationship Id="rId8" Type="http://schemas.openxmlformats.org/officeDocument/2006/relationships/image" Target="../media/image11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4" Type="http://schemas.openxmlformats.org/officeDocument/2006/relationships/image" Target="../media/image116.jpeg"/><Relationship Id="rId5" Type="http://schemas.openxmlformats.org/officeDocument/2006/relationships/image" Target="../media/image117.jpeg"/><Relationship Id="rId6" Type="http://schemas.openxmlformats.org/officeDocument/2006/relationships/image" Target="../media/image118.jpeg"/><Relationship Id="rId7" Type="http://schemas.openxmlformats.org/officeDocument/2006/relationships/image" Target="../media/image119.jpeg"/><Relationship Id="rId8" Type="http://schemas.openxmlformats.org/officeDocument/2006/relationships/oleObject" Target="../embeddings/oleObject18.bin"/><Relationship Id="rId9" Type="http://schemas.openxmlformats.org/officeDocument/2006/relationships/image" Target="../media/image115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2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20.w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12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TEXTURE ANALYSIS</a:t>
            </a:r>
            <a:endParaRPr lang="en-US" sz="400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19A9F25-DC39-9C48-9F23-13B38160005A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1200" dirty="0">
              <a:ea typeface="+mn-ea"/>
              <a:cs typeface="+mn-cs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048000" y="2667000"/>
            <a:ext cx="325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</a:rPr>
              <a:t>Class 9: Computational Vision</a:t>
            </a:r>
            <a:endParaRPr lang="en-US" dirty="0">
              <a:latin typeface="Arial"/>
            </a:endParaRPr>
          </a:p>
        </p:txBody>
      </p:sp>
      <p:pic>
        <p:nvPicPr>
          <p:cNvPr id="12" name="Picture 1" descr="C:\Users\Petia\Desktop\1471989_664550936918300_744999917_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3581400"/>
            <a:ext cx="4038600" cy="269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>
                <a:latin typeface="Arial"/>
              </a:rPr>
              <a:t>What</a:t>
            </a:r>
            <a:r>
              <a:rPr lang="ca-ES" dirty="0">
                <a:latin typeface="Arial"/>
              </a:rPr>
              <a:t> is </a:t>
            </a:r>
            <a:r>
              <a:rPr lang="ca-ES" dirty="0" smtClean="0">
                <a:latin typeface="Arial"/>
              </a:rPr>
              <a:t>a </a:t>
            </a:r>
            <a:r>
              <a:rPr lang="ca-ES" dirty="0" err="1" smtClean="0">
                <a:latin typeface="Arial"/>
              </a:rPr>
              <a:t>texture</a:t>
            </a:r>
            <a:r>
              <a:rPr lang="ca-ES" dirty="0">
                <a:latin typeface="Arial"/>
              </a:rPr>
              <a:t>?</a:t>
            </a:r>
            <a:endParaRPr lang="en-GB" dirty="0">
              <a:latin typeface="Arial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+mn-lt"/>
              </a:rPr>
              <a:t>Types: </a:t>
            </a:r>
            <a:r>
              <a:rPr lang="en-US" sz="2000" dirty="0">
                <a:latin typeface="+mn-lt"/>
              </a:rPr>
              <a:t>many, </a:t>
            </a:r>
            <a:r>
              <a:rPr lang="en-US" sz="2000" dirty="0" smtClean="0">
                <a:latin typeface="+mn-lt"/>
              </a:rPr>
              <a:t>it depends on the </a:t>
            </a:r>
            <a:r>
              <a:rPr lang="en-US" sz="2000" dirty="0">
                <a:latin typeface="+mn-lt"/>
              </a:rPr>
              <a:t>criteria: structured, unstructured, etc. </a:t>
            </a:r>
            <a:endParaRPr lang="en-US" sz="2000" dirty="0" smtClean="0">
              <a:latin typeface="+mn-lt"/>
            </a:endParaRP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r>
              <a:rPr lang="en-US" sz="2000" b="1" dirty="0" smtClean="0">
                <a:latin typeface="+mn-lt"/>
              </a:rPr>
              <a:t>Three general groups</a:t>
            </a:r>
            <a:r>
              <a:rPr lang="en-US" sz="2000" dirty="0" smtClean="0">
                <a:latin typeface="+mn-lt"/>
              </a:rPr>
              <a:t>: </a:t>
            </a:r>
          </a:p>
          <a:p>
            <a:pPr lvl="1" algn="just"/>
            <a:r>
              <a:rPr lang="en-US" sz="1600" dirty="0" smtClean="0">
                <a:latin typeface="+mn-lt"/>
              </a:rPr>
              <a:t>structured, </a:t>
            </a:r>
          </a:p>
          <a:p>
            <a:pPr lvl="1" algn="just"/>
            <a:r>
              <a:rPr lang="en-US" sz="1600" dirty="0" smtClean="0">
                <a:latin typeface="+mn-lt"/>
              </a:rPr>
              <a:t>stochastic and </a:t>
            </a:r>
          </a:p>
          <a:p>
            <a:pPr lvl="1" algn="just"/>
            <a:r>
              <a:rPr lang="en-US" sz="1600" dirty="0" smtClean="0">
                <a:latin typeface="+mn-lt"/>
              </a:rPr>
              <a:t>mixed.</a:t>
            </a:r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endParaRPr lang="en-US" sz="2000" dirty="0" smtClean="0">
              <a:latin typeface="+mn-lt"/>
            </a:endParaRPr>
          </a:p>
          <a:p>
            <a:pPr algn="just"/>
            <a:r>
              <a:rPr lang="en-US" sz="2000" dirty="0"/>
              <a:t>How are they formed?</a:t>
            </a:r>
            <a:endParaRPr lang="ca-ES" sz="2000" dirty="0"/>
          </a:p>
          <a:p>
            <a:pPr algn="just"/>
            <a:endParaRPr lang="en-US" sz="2000" dirty="0">
              <a:latin typeface="+mn-lt"/>
            </a:endParaRPr>
          </a:p>
          <a:p>
            <a:pPr algn="just"/>
            <a:endParaRPr lang="en-US" sz="2000" dirty="0" smtClean="0">
              <a:latin typeface="+mn-lt"/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5F63813-E59F-9741-851B-E3E03CB02B2C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11366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2925" y="2360613"/>
            <a:ext cx="1062038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1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1601" y="3127229"/>
            <a:ext cx="1663700" cy="134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2362200"/>
            <a:ext cx="1171575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7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13563" y="3300413"/>
            <a:ext cx="1039812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4" name="Text Box 7"/>
          <p:cNvSpPr txBox="1">
            <a:spLocks noChangeArrowheads="1"/>
          </p:cNvSpPr>
          <p:nvPr/>
        </p:nvSpPr>
        <p:spPr bwMode="auto">
          <a:xfrm>
            <a:off x="3993976" y="4399737"/>
            <a:ext cx="2819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rtl="1" eaLnBrk="0" hangingPunct="0"/>
            <a:r>
              <a:rPr lang="ca-ES" altLang="he-IL" sz="1400" dirty="0" err="1" smtClean="0">
                <a:solidFill>
                  <a:srgbClr val="003399"/>
                </a:solidFill>
                <a:ea typeface="Arial"/>
                <a:cs typeface="Arial"/>
              </a:rPr>
              <a:t>Repetitive</a:t>
            </a:r>
            <a:endParaRPr lang="ca-ES" altLang="he-IL" sz="1400" dirty="0">
              <a:solidFill>
                <a:srgbClr val="003399"/>
              </a:solidFill>
              <a:ea typeface="Arial"/>
              <a:cs typeface="Arial"/>
            </a:endParaRPr>
          </a:p>
          <a:p>
            <a:pPr rtl="1" eaLnBrk="0" hangingPunct="0"/>
            <a:r>
              <a:rPr lang="ca-ES" altLang="he-IL" sz="1400" dirty="0">
                <a:solidFill>
                  <a:srgbClr val="003399"/>
                </a:solidFill>
                <a:ea typeface="Arial"/>
                <a:cs typeface="Arial"/>
              </a:rPr>
              <a:t>o</a:t>
            </a:r>
            <a:r>
              <a:rPr lang="ca-ES" altLang="he-IL" sz="1400" dirty="0" smtClean="0">
                <a:solidFill>
                  <a:srgbClr val="003399"/>
                </a:solidFill>
                <a:ea typeface="Arial"/>
                <a:cs typeface="Arial"/>
              </a:rPr>
              <a:t>r </a:t>
            </a:r>
            <a:r>
              <a:rPr lang="ca-ES" altLang="he-IL" sz="1400" dirty="0" err="1" smtClean="0">
                <a:solidFill>
                  <a:srgbClr val="003399"/>
                </a:solidFill>
                <a:ea typeface="Arial"/>
                <a:cs typeface="Arial"/>
              </a:rPr>
              <a:t>structured</a:t>
            </a:r>
            <a:endParaRPr lang="ca-ES" altLang="he-IL" sz="1400" dirty="0" smtClean="0">
              <a:solidFill>
                <a:srgbClr val="003399"/>
              </a:solidFill>
              <a:ea typeface="Arial"/>
              <a:cs typeface="Arial"/>
            </a:endParaRPr>
          </a:p>
          <a:p>
            <a:pPr rtl="1" eaLnBrk="0" hangingPunct="0"/>
            <a:r>
              <a:rPr lang="ca-ES" altLang="he-IL" sz="1400" dirty="0" err="1" smtClean="0">
                <a:solidFill>
                  <a:srgbClr val="003399"/>
                </a:solidFill>
                <a:ea typeface="Arial"/>
                <a:cs typeface="Arial"/>
              </a:rPr>
              <a:t>pattern</a:t>
            </a:r>
            <a:endParaRPr lang="ca-ES" altLang="he-IL" sz="1400" dirty="0" smtClean="0">
              <a:solidFill>
                <a:srgbClr val="003399"/>
              </a:solidFill>
              <a:ea typeface="Arial"/>
              <a:cs typeface="Arial"/>
            </a:endParaRPr>
          </a:p>
        </p:txBody>
      </p:sp>
      <p:pic>
        <p:nvPicPr>
          <p:cNvPr id="113675" name="Picture 10" descr="q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44926" y="3318302"/>
            <a:ext cx="1331848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6" name="Text Box 11"/>
          <p:cNvSpPr txBox="1">
            <a:spLocks noChangeArrowheads="1"/>
          </p:cNvSpPr>
          <p:nvPr/>
        </p:nvSpPr>
        <p:spPr bwMode="auto">
          <a:xfrm>
            <a:off x="5368726" y="4385102"/>
            <a:ext cx="2819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rtl="1" eaLnBrk="0" hangingPunct="0"/>
            <a:r>
              <a:rPr lang="ca-ES" altLang="he-IL" sz="1400" dirty="0" err="1" smtClean="0">
                <a:solidFill>
                  <a:srgbClr val="003399"/>
                </a:solidFill>
                <a:ea typeface="Arial"/>
                <a:cs typeface="Arial"/>
              </a:rPr>
              <a:t>Stochastic</a:t>
            </a:r>
            <a:endParaRPr lang="ca-ES" altLang="he-IL" sz="1400" dirty="0" smtClean="0">
              <a:solidFill>
                <a:srgbClr val="003399"/>
              </a:solidFill>
              <a:ea typeface="Arial"/>
              <a:cs typeface="Arial"/>
            </a:endParaRPr>
          </a:p>
          <a:p>
            <a:pPr rtl="1" eaLnBrk="0" hangingPunct="0"/>
            <a:r>
              <a:rPr lang="ca-ES" altLang="he-IL" sz="1400" dirty="0" smtClean="0">
                <a:solidFill>
                  <a:srgbClr val="003399"/>
                </a:solidFill>
                <a:ea typeface="Arial"/>
                <a:cs typeface="Arial"/>
              </a:rPr>
              <a:t> </a:t>
            </a:r>
            <a:r>
              <a:rPr lang="ca-ES" altLang="he-IL" sz="1400" dirty="0" err="1" smtClean="0">
                <a:solidFill>
                  <a:srgbClr val="003399"/>
                </a:solidFill>
                <a:ea typeface="Arial"/>
                <a:cs typeface="Arial"/>
              </a:rPr>
              <a:t>patterm</a:t>
            </a:r>
            <a:endParaRPr lang="ca-ES" altLang="he-IL" sz="1400" dirty="0">
              <a:ea typeface="Arial"/>
              <a:cs typeface="Arial"/>
            </a:endParaRPr>
          </a:p>
        </p:txBody>
      </p:sp>
      <p:sp>
        <p:nvSpPr>
          <p:cNvPr id="113677" name="Text Box 12"/>
          <p:cNvSpPr txBox="1">
            <a:spLocks noChangeArrowheads="1"/>
          </p:cNvSpPr>
          <p:nvPr/>
        </p:nvSpPr>
        <p:spPr bwMode="auto">
          <a:xfrm>
            <a:off x="6934200" y="4495800"/>
            <a:ext cx="2819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rtl="1" eaLnBrk="0" hangingPunct="0"/>
            <a:r>
              <a:rPr lang="ca-ES" altLang="he-IL" sz="1400" dirty="0" smtClean="0">
                <a:solidFill>
                  <a:srgbClr val="003399"/>
                </a:solidFill>
                <a:ea typeface="Arial"/>
                <a:cs typeface="Arial"/>
              </a:rPr>
              <a:t>A mix of </a:t>
            </a:r>
            <a:r>
              <a:rPr lang="ca-ES" altLang="he-IL" sz="1400" dirty="0" err="1" smtClean="0">
                <a:solidFill>
                  <a:srgbClr val="003399"/>
                </a:solidFill>
                <a:ea typeface="Arial"/>
                <a:cs typeface="Arial"/>
              </a:rPr>
              <a:t>both</a:t>
            </a:r>
            <a:endParaRPr lang="ca-ES" altLang="he-IL" sz="1400" dirty="0">
              <a:solidFill>
                <a:srgbClr val="003399"/>
              </a:solidFill>
              <a:ea typeface="Arial"/>
              <a:cs typeface="Arial"/>
            </a:endParaRPr>
          </a:p>
        </p:txBody>
      </p:sp>
      <p:sp>
        <p:nvSpPr>
          <p:cNvPr id="30733" name="7 Rectángulo"/>
          <p:cNvSpPr>
            <a:spLocks noChangeArrowheads="1"/>
          </p:cNvSpPr>
          <p:nvPr/>
        </p:nvSpPr>
        <p:spPr bwMode="auto">
          <a:xfrm>
            <a:off x="0" y="5621338"/>
            <a:ext cx="4089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ca-ES" dirty="0">
              <a:latin typeface="Arial"/>
            </a:endParaRPr>
          </a:p>
          <a:p>
            <a:endParaRPr lang="en-GB" sz="1800" dirty="0">
              <a:latin typeface="Arial"/>
            </a:endParaRPr>
          </a:p>
        </p:txBody>
      </p:sp>
      <p:sp>
        <p:nvSpPr>
          <p:cNvPr id="23560" name="8 CuadroTexto"/>
          <p:cNvSpPr txBox="1">
            <a:spLocks noChangeArrowheads="1"/>
          </p:cNvSpPr>
          <p:nvPr/>
        </p:nvSpPr>
        <p:spPr bwMode="auto">
          <a:xfrm>
            <a:off x="381000" y="5638800"/>
            <a:ext cx="8077200" cy="646331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100000"/>
                  <a:satMod val="150000"/>
                </a:schemeClr>
              </a:gs>
              <a:gs pos="65000">
                <a:schemeClr val="bg1">
                  <a:shade val="90000"/>
                  <a:satMod val="375000"/>
                </a:schemeClr>
              </a:gs>
              <a:gs pos="100000">
                <a:schemeClr val="bg2">
                  <a:tint val="88000"/>
                  <a:satMod val="4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When a texture is distinguishable even if </a:t>
            </a:r>
            <a:r>
              <a:rPr lang="en-US" dirty="0" smtClean="0"/>
              <a:t>it has the same </a:t>
            </a:r>
            <a:r>
              <a:rPr lang="en-US" dirty="0"/>
              <a:t>lighting, color and contrast?</a:t>
            </a:r>
            <a:endParaRPr lang="ca-ES" dirty="0"/>
          </a:p>
        </p:txBody>
      </p:sp>
      <p:pic>
        <p:nvPicPr>
          <p:cNvPr id="113670" name="Picture 15" descr="3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44926" y="2327702"/>
            <a:ext cx="1295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368905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5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6 L 0.02222 0.0018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4" grpId="0"/>
      <p:bldP spid="113676" grpId="0"/>
      <p:bldP spid="113677" grpId="0"/>
      <p:bldP spid="23560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What is a texture in an image? 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Computational methods </a:t>
            </a:r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Gaussian Filters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Applications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5C512FC-B648-A843-8488-D2C91B54FACC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09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1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A7572031-E63D-0249-B648-0949A7A32584}" type="datetime10">
              <a:rPr lang="en-US" smtClean="0"/>
              <a:t>23:32</a:t>
            </a:fld>
            <a:endParaRPr lang="es-ES" smtClean="0"/>
          </a:p>
        </p:txBody>
      </p:sp>
      <p:sp>
        <p:nvSpPr>
          <p:cNvPr id="45058" name="2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r"/>
            <a:r>
              <a:rPr lang="es-ES" dirty="0" smtClean="0"/>
              <a:t>Artificial </a:t>
            </a:r>
            <a:r>
              <a:rPr lang="es-ES" dirty="0" err="1" smtClean="0"/>
              <a:t>Vision</a:t>
            </a:r>
            <a:endParaRPr lang="es-ES" dirty="0" smtClean="0"/>
          </a:p>
        </p:txBody>
      </p:sp>
      <p:sp>
        <p:nvSpPr>
          <p:cNvPr id="45059" name="3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E43D43E-FD8F-4ED3-AC82-5F653680D204}" type="slidenum">
              <a:rPr lang="es-ES" smtClean="0"/>
              <a:pPr/>
              <a:t>12</a:t>
            </a:fld>
            <a:endParaRPr lang="es-ES" smtClean="0"/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304800" y="533400"/>
            <a:ext cx="848741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ca-ES" sz="32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Computational</a:t>
            </a:r>
            <a:r>
              <a:rPr lang="ca-ES" sz="32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</a:t>
            </a:r>
            <a:r>
              <a:rPr lang="ca-ES" sz="32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methods</a:t>
            </a:r>
            <a:r>
              <a:rPr lang="ca-ES" sz="32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for </a:t>
            </a:r>
            <a:r>
              <a:rPr lang="ca-ES" sz="32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texture</a:t>
            </a:r>
            <a:r>
              <a:rPr lang="ca-ES" sz="32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</a:t>
            </a:r>
            <a:r>
              <a:rPr lang="ca-ES" sz="32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discrimination</a:t>
            </a:r>
            <a:endParaRPr lang="en-GB" sz="3200" spc="-100" dirty="0">
              <a:solidFill>
                <a:schemeClr val="tx2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27653" name="Text Box 3"/>
          <p:cNvSpPr txBox="1">
            <a:spLocks noChangeArrowheads="1"/>
          </p:cNvSpPr>
          <p:nvPr/>
        </p:nvSpPr>
        <p:spPr bwMode="auto">
          <a:xfrm>
            <a:off x="228600" y="2133600"/>
            <a:ext cx="86106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sz="2400" dirty="0" smtClean="0">
                <a:latin typeface="Arial"/>
              </a:rPr>
              <a:t>Texture (stochastic and structural) </a:t>
            </a:r>
            <a:r>
              <a:rPr lang="en-US" sz="2400" dirty="0">
                <a:latin typeface="Arial"/>
              </a:rPr>
              <a:t>is a property of </a:t>
            </a:r>
            <a:r>
              <a:rPr lang="en-US" sz="2400" dirty="0" smtClean="0">
                <a:latin typeface="Arial"/>
              </a:rPr>
              <a:t>regions: </a:t>
            </a:r>
            <a:endParaRPr lang="en-US" sz="2400" dirty="0">
              <a:latin typeface="Arial"/>
            </a:endParaRPr>
          </a:p>
          <a:p>
            <a:pPr marL="457200" indent="-457200"/>
            <a:endParaRPr lang="en-US" sz="2400" dirty="0">
              <a:latin typeface="Arial"/>
            </a:endParaRPr>
          </a:p>
          <a:p>
            <a:pPr marL="457200" indent="-457200"/>
            <a:r>
              <a:rPr lang="en-US" dirty="0">
                <a:latin typeface="Arial"/>
              </a:rPr>
              <a:t>- </a:t>
            </a:r>
            <a:r>
              <a:rPr lang="en-US" dirty="0" smtClean="0">
                <a:latin typeface="Arial"/>
              </a:rPr>
              <a:t>contextual property</a:t>
            </a:r>
            <a:r>
              <a:rPr lang="en-US" dirty="0">
                <a:latin typeface="Arial"/>
              </a:rPr>
              <a:t>; </a:t>
            </a:r>
          </a:p>
          <a:p>
            <a:pPr marL="457200" indent="-457200"/>
            <a:endParaRPr lang="en-US" dirty="0">
              <a:latin typeface="Arial"/>
            </a:endParaRPr>
          </a:p>
          <a:p>
            <a:pPr marL="457200" indent="-457200"/>
            <a:r>
              <a:rPr lang="en-US" dirty="0">
                <a:latin typeface="Arial"/>
              </a:rPr>
              <a:t>- </a:t>
            </a:r>
            <a:r>
              <a:rPr lang="en-US" dirty="0" smtClean="0">
                <a:latin typeface="Arial"/>
              </a:rPr>
              <a:t>description </a:t>
            </a:r>
            <a:r>
              <a:rPr lang="en-US" dirty="0">
                <a:latin typeface="Arial"/>
              </a:rPr>
              <a:t>of the distribution of gray levels in regions more or less extensive. </a:t>
            </a:r>
          </a:p>
          <a:p>
            <a:pPr marL="457200" indent="-457200"/>
            <a:endParaRPr lang="en-US" dirty="0">
              <a:latin typeface="Arial"/>
            </a:endParaRPr>
          </a:p>
          <a:p>
            <a:pPr marL="457200" indent="-457200"/>
            <a:r>
              <a:rPr lang="en-US" dirty="0">
                <a:latin typeface="Arial"/>
              </a:rPr>
              <a:t>The texture can be perceived at different scales or levels of </a:t>
            </a:r>
            <a:endParaRPr lang="en-US" dirty="0" smtClean="0">
              <a:latin typeface="Arial"/>
            </a:endParaRPr>
          </a:p>
          <a:p>
            <a:pPr marL="457200" indent="-457200"/>
            <a:r>
              <a:rPr lang="en-US" dirty="0" smtClean="0">
                <a:latin typeface="Arial"/>
              </a:rPr>
              <a:t>resolution</a:t>
            </a:r>
            <a:r>
              <a:rPr lang="en-US" dirty="0">
                <a:latin typeface="Arial"/>
              </a:rPr>
              <a:t>. </a:t>
            </a:r>
          </a:p>
          <a:p>
            <a:pPr marL="457200" indent="-457200"/>
            <a:endParaRPr lang="en-US" dirty="0">
              <a:latin typeface="Arial"/>
            </a:endParaRPr>
          </a:p>
          <a:p>
            <a:pPr marL="457200" indent="-457200"/>
            <a:r>
              <a:rPr lang="en-US" dirty="0">
                <a:latin typeface="Arial"/>
              </a:rPr>
              <a:t>A region presents a texture when the number </a:t>
            </a:r>
            <a:r>
              <a:rPr lang="en-US" dirty="0" smtClean="0">
                <a:latin typeface="Arial"/>
              </a:rPr>
              <a:t>of</a:t>
            </a:r>
            <a:r>
              <a:rPr lang="en-US" dirty="0">
                <a:latin typeface="Arial"/>
              </a:rPr>
              <a:t> </a:t>
            </a:r>
            <a:r>
              <a:rPr lang="en-US" dirty="0" smtClean="0">
                <a:latin typeface="Arial"/>
              </a:rPr>
              <a:t>primitive </a:t>
            </a:r>
          </a:p>
          <a:p>
            <a:pPr marL="457200" indent="-457200"/>
            <a:r>
              <a:rPr lang="en-US" dirty="0" smtClean="0">
                <a:latin typeface="Arial"/>
              </a:rPr>
              <a:t>patterns </a:t>
            </a:r>
            <a:r>
              <a:rPr lang="en-US" dirty="0">
                <a:latin typeface="Arial"/>
              </a:rPr>
              <a:t>is large (not easily countable).</a:t>
            </a:r>
            <a:endParaRPr lang="ca-ES" sz="1200" dirty="0">
              <a:latin typeface="Arial"/>
            </a:endParaRPr>
          </a:p>
        </p:txBody>
      </p:sp>
      <p:pic>
        <p:nvPicPr>
          <p:cNvPr id="45062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962400"/>
            <a:ext cx="22320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ángulo 1"/>
          <p:cNvSpPr/>
          <p:nvPr/>
        </p:nvSpPr>
        <p:spPr>
          <a:xfrm>
            <a:off x="381000" y="1295400"/>
            <a:ext cx="2546074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457200" indent="-457200"/>
            <a:r>
              <a:rPr lang="en-US" sz="2800" b="1" i="1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408016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7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76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76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76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Texture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dirty="0" smtClean="0"/>
              <a:t>Consider textures as made up of repeated local patterns, so:</a:t>
            </a:r>
          </a:p>
          <a:p>
            <a:pPr marL="274320" lvl="1" indent="0" eaLnBrk="1" hangingPunct="1">
              <a:buNone/>
            </a:pPr>
            <a:r>
              <a:rPr lang="en-US" sz="1800" dirty="0" smtClean="0"/>
              <a:t>1. Find the patterns</a:t>
            </a:r>
          </a:p>
          <a:p>
            <a:pPr lvl="2" eaLnBrk="1" hangingPunct="1"/>
            <a:r>
              <a:rPr lang="en-US" sz="1600" dirty="0" smtClean="0"/>
              <a:t>Use filters that look like patterns (spots, bars, raw patches…)</a:t>
            </a:r>
          </a:p>
          <a:p>
            <a:pPr lvl="2" eaLnBrk="1" hangingPunct="1"/>
            <a:r>
              <a:rPr lang="en-US" sz="1600" dirty="0" smtClean="0"/>
              <a:t>Consider magnitude of response</a:t>
            </a:r>
          </a:p>
          <a:p>
            <a:pPr lvl="2" eaLnBrk="1" hangingPunct="1"/>
            <a:endParaRPr lang="en-US" sz="1600" dirty="0" smtClean="0"/>
          </a:p>
          <a:p>
            <a:pPr lvl="2" eaLnBrk="1" hangingPunct="1"/>
            <a:endParaRPr lang="en-US" sz="1600" dirty="0"/>
          </a:p>
          <a:p>
            <a:pPr lvl="2" eaLnBrk="1" hangingPunct="1"/>
            <a:endParaRPr lang="en-US" sz="1600" dirty="0" smtClean="0"/>
          </a:p>
          <a:p>
            <a:pPr lvl="2" eaLnBrk="1" hangingPunct="1"/>
            <a:endParaRPr lang="en-US" sz="1600" dirty="0"/>
          </a:p>
          <a:p>
            <a:pPr lvl="2" eaLnBrk="1" hangingPunct="1"/>
            <a:endParaRPr lang="en-US" sz="1600" dirty="0" smtClean="0"/>
          </a:p>
          <a:p>
            <a:pPr lvl="2" eaLnBrk="1" hangingPunct="1"/>
            <a:endParaRPr lang="en-US" sz="1600" dirty="0"/>
          </a:p>
          <a:p>
            <a:pPr marL="274320" lvl="1" indent="0" eaLnBrk="1" hangingPunct="1">
              <a:buNone/>
            </a:pPr>
            <a:endParaRPr lang="en-US" sz="1800" dirty="0" smtClean="0"/>
          </a:p>
          <a:p>
            <a:pPr marL="274320" lvl="1" indent="0" eaLnBrk="1" hangingPunct="1">
              <a:buNone/>
            </a:pPr>
            <a:r>
              <a:rPr lang="en-US" sz="1800" dirty="0" smtClean="0"/>
              <a:t>2. Describe their statistics within each local window</a:t>
            </a:r>
          </a:p>
          <a:p>
            <a:pPr lvl="2" eaLnBrk="1" hangingPunct="1"/>
            <a:r>
              <a:rPr lang="en-US" sz="1600" dirty="0" smtClean="0"/>
              <a:t>Mean, standard deviation</a:t>
            </a:r>
          </a:p>
          <a:p>
            <a:pPr lvl="2" eaLnBrk="1" hangingPunct="1"/>
            <a:r>
              <a:rPr lang="en-US" sz="1600" dirty="0" smtClean="0"/>
              <a:t>Histogram</a:t>
            </a:r>
          </a:p>
          <a:p>
            <a:pPr lvl="2" eaLnBrk="1" hangingPunct="1"/>
            <a:r>
              <a:rPr lang="en-US" sz="1600" dirty="0" smtClean="0"/>
              <a:t>Histogram of “prototypical” feature occurrences (</a:t>
            </a:r>
            <a:r>
              <a:rPr lang="en-US" sz="1600" dirty="0" err="1" smtClean="0"/>
              <a:t>textons</a:t>
            </a:r>
            <a:r>
              <a:rPr lang="en-US" sz="1600" dirty="0" smtClean="0"/>
              <a:t>)</a:t>
            </a:r>
          </a:p>
          <a:p>
            <a:pPr lvl="2" eaLnBrk="1" hangingPunct="1"/>
            <a:endParaRPr lang="en-US" sz="1600" dirty="0" smtClean="0"/>
          </a:p>
          <a:p>
            <a:pPr eaLnBrk="1" hangingPunct="1">
              <a:buFontTx/>
              <a:buNone/>
            </a:pPr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C64DBF6-379B-974C-A3EB-4CF88E086C53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971800"/>
            <a:ext cx="2514600" cy="18859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12393" y="2659609"/>
            <a:ext cx="1890219" cy="251460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381000" y="990600"/>
            <a:ext cx="2546074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marL="457200" indent="-457200"/>
            <a:r>
              <a:rPr lang="en-US" sz="2800" b="1" i="1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56022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What kind of filters to use?</a:t>
            </a:r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5047487-515F-5F43-8DFD-3F28D073DE05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b="1" kern="1200">
              <a:ea typeface="+mn-ea"/>
              <a:cs typeface="+mn-cs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304799" y="1295401"/>
            <a:ext cx="8381999" cy="5257801"/>
            <a:chOff x="5872610" y="2027324"/>
            <a:chExt cx="3090953" cy="2164391"/>
          </a:xfrm>
        </p:grpSpPr>
        <p:graphicFrame>
          <p:nvGraphicFramePr>
            <p:cNvPr id="7" name="Objeto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3570392"/>
                </p:ext>
              </p:extLst>
            </p:nvPr>
          </p:nvGraphicFramePr>
          <p:xfrm>
            <a:off x="5872610" y="2027324"/>
            <a:ext cx="3090953" cy="2164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4" name="Documento" r:id="rId4" imgW="5422700" imgH="3797160" progId="Word.Document.12">
                    <p:embed/>
                  </p:oleObj>
                </mc:Choice>
                <mc:Fallback>
                  <p:oleObj name="Documento" r:id="rId4" imgW="5422700" imgH="3797160" progId="Word.Documen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2610" y="2027324"/>
                          <a:ext cx="3090953" cy="21643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6"/>
            <a:srcRect t="11296"/>
            <a:stretch/>
          </p:blipFill>
          <p:spPr>
            <a:xfrm>
              <a:off x="8178679" y="2027324"/>
              <a:ext cx="660521" cy="54689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44281" y="2697255"/>
              <a:ext cx="632919" cy="541097"/>
            </a:xfrm>
            <a:prstGeom prst="rect">
              <a:avLst/>
            </a:prstGeom>
          </p:spPr>
        </p:pic>
      </p:grpSp>
      <p:sp>
        <p:nvSpPr>
          <p:cNvPr id="10" name="CuadroTexto 9"/>
          <p:cNvSpPr txBox="1"/>
          <p:nvPr/>
        </p:nvSpPr>
        <p:spPr>
          <a:xfrm>
            <a:off x="990600" y="6248400"/>
            <a:ext cx="7132745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Different textures have different attributes -&gt; we need different filters!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1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looked for edges convolving with filters like:</a:t>
            </a:r>
            <a:endParaRPr lang="en-US" dirty="0"/>
          </a:p>
        </p:txBody>
      </p:sp>
      <p:sp>
        <p:nvSpPr>
          <p:cNvPr id="10" name="Marcador de fecha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FFD69DA-CCE5-7B47-B2DB-FB5A465EEE0A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6" name="Picture 6" descr="graypanda.jpg"/>
          <p:cNvPicPr>
            <a:picLocks noChangeAspect="1"/>
          </p:cNvPicPr>
          <p:nvPr/>
        </p:nvPicPr>
        <p:blipFill>
          <a:blip r:embed="rId2" cstate="print"/>
          <a:srcRect l="13716" t="5885" r="13982" b="11971"/>
          <a:stretch>
            <a:fillRect/>
          </a:stretch>
        </p:blipFill>
        <p:spPr bwMode="auto">
          <a:xfrm>
            <a:off x="838200" y="2438400"/>
            <a:ext cx="1974850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t="38269" b="27605"/>
          <a:stretch/>
        </p:blipFill>
        <p:spPr bwMode="auto">
          <a:xfrm>
            <a:off x="2839252" y="2133600"/>
            <a:ext cx="6276975" cy="107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5715000" y="41910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000" y="41910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 descr="panda_less_smooth_edges_sigma1.jpg"/>
          <p:cNvPicPr>
            <a:picLocks noChangeAspect="1"/>
          </p:cNvPicPr>
          <p:nvPr/>
        </p:nvPicPr>
        <p:blipFill>
          <a:blip r:embed="rId6" cstate="print"/>
          <a:srcRect l="23827" t="13451" r="21109" b="21819"/>
          <a:stretch>
            <a:fillRect/>
          </a:stretch>
        </p:blipFill>
        <p:spPr bwMode="auto">
          <a:xfrm>
            <a:off x="838200" y="4267200"/>
            <a:ext cx="195432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uadroTexto 11"/>
          <p:cNvSpPr txBox="1"/>
          <p:nvPr/>
        </p:nvSpPr>
        <p:spPr>
          <a:xfrm>
            <a:off x="3505200" y="4343400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Derivatives of </a:t>
            </a:r>
          </a:p>
          <a:p>
            <a:r>
              <a:rPr lang="en-US" dirty="0"/>
              <a:t>o</a:t>
            </a:r>
            <a:r>
              <a:rPr lang="en-US" dirty="0" smtClean="0"/>
              <a:t>f Gaussians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62000" y="6172200"/>
            <a:ext cx="8033033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Convolution filters (kernels) are “imitations” of structures we are looking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8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Texture representation: example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683F6B2-47C9-614A-B296-06BE049CE569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59426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9428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3403600" y="12017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403600" y="3757613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7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1" name="TextBox 2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30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8" grpId="0" animBg="1"/>
      <p:bldP spid="30" grpId="0"/>
      <p:bldP spid="34" grpId="0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Texture representation: example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F6AE1D8-30AB-6E47-AAEA-F6EE9BF58490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61474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5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76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3614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14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1479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1480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1481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1482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1483" name="Rectangle 26"/>
          <p:cNvSpPr>
            <a:spLocks noChangeArrowheads="1"/>
          </p:cNvSpPr>
          <p:nvPr/>
        </p:nvSpPr>
        <p:spPr bwMode="auto">
          <a:xfrm>
            <a:off x="3622675" y="153035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1484" name="Rectangle 27"/>
          <p:cNvSpPr>
            <a:spLocks noChangeArrowheads="1"/>
          </p:cNvSpPr>
          <p:nvPr/>
        </p:nvSpPr>
        <p:spPr bwMode="auto">
          <a:xfrm>
            <a:off x="3622675" y="40862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1485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1512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1513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1514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1515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" name="TextBox 19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4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6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Texture representation: example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A909672-BD1A-1949-A42E-A58AFC2D1E46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65570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2" name="TextBox 16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pic>
        <p:nvPicPr>
          <p:cNvPr id="3655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55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5575" name="Straight Arrow Connector 21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5576" name="Straight Arrow Connector 23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5577" name="TextBox 24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pic>
        <p:nvPicPr>
          <p:cNvPr id="365578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5579" name="Rectangle 26"/>
          <p:cNvSpPr>
            <a:spLocks noChangeArrowheads="1"/>
          </p:cNvSpPr>
          <p:nvPr/>
        </p:nvSpPr>
        <p:spPr bwMode="auto">
          <a:xfrm>
            <a:off x="4206875" y="1749425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0" name="Rectangle 27"/>
          <p:cNvSpPr>
            <a:spLocks noChangeArrowheads="1"/>
          </p:cNvSpPr>
          <p:nvPr/>
        </p:nvSpPr>
        <p:spPr bwMode="auto">
          <a:xfrm>
            <a:off x="4206875" y="4305300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5581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5608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5609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5610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5611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5612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114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Texture representation: example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133EF0C-FB9A-0940-B074-02F6A1323B42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67619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7646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7647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7648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7649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7650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67651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7652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7653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67654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67684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7685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7686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1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3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7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69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0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1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2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411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What is a texture in an image? 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Computational methods </a:t>
            </a:r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Gaussian Filters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Applications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5C512FC-B648-A843-8488-D2C91B54FACC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Computational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9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Texture representation: example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136EA67-087C-B545-9D51-9F0A8CB6585E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69666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9693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69694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69695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9696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69697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69698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9699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69700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69701" name="TextBox 39"/>
          <p:cNvSpPr txBox="1">
            <a:spLocks noChangeArrowheads="1"/>
          </p:cNvSpPr>
          <p:nvPr/>
        </p:nvSpPr>
        <p:spPr bwMode="auto">
          <a:xfrm rot="-5400000">
            <a:off x="-1222375" y="2746375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 dirty="0"/>
              <a:t>Dimension 2 (mean d/</a:t>
            </a:r>
            <a:r>
              <a:rPr lang="en-US" b="1" dirty="0" err="1"/>
              <a:t>dy</a:t>
            </a:r>
            <a:r>
              <a:rPr lang="en-US" b="1" dirty="0"/>
              <a:t> value)</a:t>
            </a:r>
          </a:p>
        </p:txBody>
      </p:sp>
      <p:grpSp>
        <p:nvGrpSpPr>
          <p:cNvPr id="369702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69747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8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9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369703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4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5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6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7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8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09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0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1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2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3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4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5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6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7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8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19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0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1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2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3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4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5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6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7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8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29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69730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395413" y="5645150"/>
            <a:ext cx="18986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Windows with small gradient in both directions</a:t>
            </a:r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76" name="Straight Arrow Connector 75"/>
          <p:cNvCxnSpPr>
            <a:cxnSpLocks noChangeShapeType="1"/>
            <a:endCxn id="74" idx="4"/>
          </p:cNvCxnSpPr>
          <p:nvPr/>
        </p:nvCxnSpPr>
        <p:spPr bwMode="auto">
          <a:xfrm rot="16200000" flipV="1">
            <a:off x="1769269" y="5226844"/>
            <a:ext cx="912812" cy="19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87" name="Group 86"/>
          <p:cNvGrpSpPr>
            <a:grpSpLocks/>
          </p:cNvGrpSpPr>
          <p:nvPr/>
        </p:nvGrpSpPr>
        <p:grpSpPr bwMode="auto">
          <a:xfrm>
            <a:off x="3074988" y="3392488"/>
            <a:ext cx="2300287" cy="3187700"/>
            <a:chOff x="3074967" y="3392487"/>
            <a:chExt cx="2300319" cy="3187136"/>
          </a:xfrm>
        </p:grpSpPr>
        <p:sp>
          <p:nvSpPr>
            <p:cNvPr id="369744" name="Oval 78"/>
            <p:cNvSpPr>
              <a:spLocks noChangeArrowheads="1"/>
            </p:cNvSpPr>
            <p:nvPr/>
          </p:nvSpPr>
          <p:spPr bwMode="auto">
            <a:xfrm>
              <a:off x="3074967" y="3392487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69745" name="TextBox 79"/>
            <p:cNvSpPr txBox="1">
              <a:spLocks noChangeArrowheads="1"/>
            </p:cNvSpPr>
            <p:nvPr/>
          </p:nvSpPr>
          <p:spPr bwMode="auto">
            <a:xfrm>
              <a:off x="3476610" y="5656293"/>
              <a:ext cx="1898676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/>
                <a:t>Windows with primarily vertical edges</a:t>
              </a:r>
            </a:p>
          </p:txBody>
        </p:sp>
        <p:cxnSp>
          <p:nvCxnSpPr>
            <p:cNvPr id="369746" name="Straight Arrow Connector 80"/>
            <p:cNvCxnSpPr>
              <a:cxnSpLocks noChangeShapeType="1"/>
            </p:cNvCxnSpPr>
            <p:nvPr/>
          </p:nvCxnSpPr>
          <p:spPr bwMode="auto">
            <a:xfrm rot="16200000" flipV="1">
              <a:off x="3668303" y="5263779"/>
              <a:ext cx="912825" cy="1825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grpSp>
        <p:nvGrpSpPr>
          <p:cNvPr id="91" name="Group 90"/>
          <p:cNvGrpSpPr>
            <a:grpSpLocks/>
          </p:cNvGrpSpPr>
          <p:nvPr/>
        </p:nvGrpSpPr>
        <p:grpSpPr bwMode="auto">
          <a:xfrm>
            <a:off x="0" y="909638"/>
            <a:ext cx="3148013" cy="2190750"/>
            <a:chOff x="0" y="909603"/>
            <a:chExt cx="3147993" cy="2190780"/>
          </a:xfrm>
        </p:grpSpPr>
        <p:sp>
          <p:nvSpPr>
            <p:cNvPr id="369740" name="Oval 82"/>
            <p:cNvSpPr>
              <a:spLocks noChangeArrowheads="1"/>
            </p:cNvSpPr>
            <p:nvPr/>
          </p:nvSpPr>
          <p:spPr bwMode="auto">
            <a:xfrm>
              <a:off x="1431882" y="1712889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grpSp>
          <p:nvGrpSpPr>
            <p:cNvPr id="369741" name="Group 85"/>
            <p:cNvGrpSpPr>
              <a:grpSpLocks/>
            </p:cNvGrpSpPr>
            <p:nvPr/>
          </p:nvGrpSpPr>
          <p:grpSpPr bwMode="auto">
            <a:xfrm>
              <a:off x="0" y="909603"/>
              <a:ext cx="2162142" cy="1006480"/>
              <a:chOff x="0" y="909603"/>
              <a:chExt cx="2162142" cy="1006480"/>
            </a:xfrm>
          </p:grpSpPr>
          <p:sp>
            <p:nvSpPr>
              <p:cNvPr id="369742" name="TextBox 81"/>
              <p:cNvSpPr txBox="1">
                <a:spLocks noChangeArrowheads="1"/>
              </p:cNvSpPr>
              <p:nvPr/>
            </p:nvSpPr>
            <p:spPr bwMode="auto">
              <a:xfrm>
                <a:off x="0" y="909603"/>
                <a:ext cx="2162142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dirty="0"/>
                  <a:t>Windows with primarily horizontal edges</a:t>
                </a:r>
              </a:p>
            </p:txBody>
          </p:sp>
          <p:cxnSp>
            <p:nvCxnSpPr>
              <p:cNvPr id="369743" name="Straight Arrow Connector 84"/>
              <p:cNvCxnSpPr>
                <a:cxnSpLocks noChangeShapeType="1"/>
                <a:endCxn id="369740" idx="1"/>
              </p:cNvCxnSpPr>
              <p:nvPr/>
            </p:nvCxnSpPr>
            <p:spPr bwMode="auto">
              <a:xfrm>
                <a:off x="1212804" y="1530324"/>
                <a:ext cx="470397" cy="385759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</p:grpSp>
      </p:grpSp>
      <p:grpSp>
        <p:nvGrpSpPr>
          <p:cNvPr id="90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369737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/>
                <a:t>Both</a:t>
              </a:r>
            </a:p>
          </p:txBody>
        </p:sp>
        <p:sp>
          <p:nvSpPr>
            <p:cNvPr id="369738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cxnSp>
          <p:nvCxnSpPr>
            <p:cNvPr id="369739" name="Straight Arrow Connector 88"/>
            <p:cNvCxnSpPr>
              <a:cxnSpLocks noChangeShapeType="1"/>
            </p:cNvCxnSpPr>
            <p:nvPr/>
          </p:nvCxnSpPr>
          <p:spPr bwMode="auto">
            <a:xfrm rot="5400000">
              <a:off x="4243384" y="1603350"/>
              <a:ext cx="182565" cy="10953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62" name="TextBox 61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7792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3" name="Rectangle 17"/>
          <p:cNvSpPr>
            <a:spLocks noChangeArrowheads="1"/>
          </p:cNvSpPr>
          <p:nvPr/>
        </p:nvSpPr>
        <p:spPr bwMode="auto">
          <a:xfrm>
            <a:off x="5922963" y="1712913"/>
            <a:ext cx="2957512" cy="445452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7030A0">
                <a:tint val="45000"/>
                <a:satMod val="400000"/>
              </a:srgbClr>
            </a:duotone>
          </a:blip>
          <a:srcRect l="60813" t="41463" r="27456" b="37805"/>
          <a:stretch>
            <a:fillRect/>
          </a:stretch>
        </p:blipFill>
        <p:spPr bwMode="auto">
          <a:xfrm>
            <a:off x="6251598" y="2078019"/>
            <a:ext cx="2464959" cy="2884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6" name="Picture 3"/>
          <p:cNvPicPr>
            <a:picLocks noChangeAspect="1" noChangeArrowheads="1"/>
          </p:cNvPicPr>
          <p:nvPr/>
        </p:nvPicPr>
        <p:blipFill>
          <a:blip r:embed="rId3" cstate="print"/>
          <a:srcRect l="25868" t="39955" r="62596" b="37051"/>
          <a:stretch>
            <a:fillRect/>
          </a:stretch>
        </p:blipFill>
        <p:spPr bwMode="auto">
          <a:xfrm>
            <a:off x="0" y="1785938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7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31285" r="50668" b="47906"/>
          <a:stretch>
            <a:fillRect/>
          </a:stretch>
        </p:blipFill>
        <p:spPr bwMode="auto">
          <a:xfrm>
            <a:off x="3257550" y="1092200"/>
            <a:ext cx="21907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19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7763" y="4086225"/>
            <a:ext cx="474662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720" name="Straight Arrow Connector 10"/>
          <p:cNvCxnSpPr>
            <a:cxnSpLocks noChangeShapeType="1"/>
          </p:cNvCxnSpPr>
          <p:nvPr/>
        </p:nvCxnSpPr>
        <p:spPr bwMode="auto">
          <a:xfrm>
            <a:off x="2381250" y="3357563"/>
            <a:ext cx="803275" cy="1276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371721" name="Picture 3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l="37849" t="51515" r="50668" b="28004"/>
          <a:stretch>
            <a:fillRect/>
          </a:stretch>
        </p:blipFill>
        <p:spPr bwMode="auto">
          <a:xfrm>
            <a:off x="3257550" y="3648075"/>
            <a:ext cx="219075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172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7763" y="2297113"/>
            <a:ext cx="474662" cy="47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1723" name="Straight Arrow Connector 13"/>
          <p:cNvCxnSpPr>
            <a:cxnSpLocks noChangeShapeType="1"/>
          </p:cNvCxnSpPr>
          <p:nvPr/>
        </p:nvCxnSpPr>
        <p:spPr bwMode="auto">
          <a:xfrm flipV="1">
            <a:off x="2381250" y="2370138"/>
            <a:ext cx="803275" cy="987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1724" name="TextBox 14"/>
          <p:cNvSpPr txBox="1">
            <a:spLocks noChangeArrowheads="1"/>
          </p:cNvSpPr>
          <p:nvPr/>
        </p:nvSpPr>
        <p:spPr bwMode="auto">
          <a:xfrm>
            <a:off x="-28575" y="4779963"/>
            <a:ext cx="2563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original image</a:t>
            </a:r>
          </a:p>
        </p:txBody>
      </p:sp>
      <p:sp>
        <p:nvSpPr>
          <p:cNvPr id="371725" name="TextBox 15"/>
          <p:cNvSpPr txBox="1">
            <a:spLocks noChangeArrowheads="1"/>
          </p:cNvSpPr>
          <p:nvPr/>
        </p:nvSpPr>
        <p:spPr bwMode="auto">
          <a:xfrm>
            <a:off x="3184525" y="6211888"/>
            <a:ext cx="25638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derivative filter responses, squared</a:t>
            </a:r>
          </a:p>
        </p:txBody>
      </p:sp>
      <p:sp>
        <p:nvSpPr>
          <p:cNvPr id="371726" name="TextBox 16"/>
          <p:cNvSpPr txBox="1">
            <a:spLocks noChangeArrowheads="1"/>
          </p:cNvSpPr>
          <p:nvPr/>
        </p:nvSpPr>
        <p:spPr bwMode="auto">
          <a:xfrm>
            <a:off x="6324600" y="4926013"/>
            <a:ext cx="23733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visualization of the assignment to texture “types”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A250CC0-77E7-8546-9FCE-405F5DF11DFF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/>
              <a:t>Texture representation: example</a:t>
            </a:r>
          </a:p>
        </p:txBody>
      </p:sp>
    </p:spTree>
    <p:extLst>
      <p:ext uri="{BB962C8B-B14F-4D97-AF65-F5344CB8AC3E}">
        <p14:creationId xmlns:p14="http://schemas.microsoft.com/office/powerpoint/2010/main" val="4004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5F23D706-FF56-4B48-9766-5E23C45AF034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72738" name="TextBox 29"/>
          <p:cNvSpPr txBox="1">
            <a:spLocks noChangeArrowheads="1"/>
          </p:cNvSpPr>
          <p:nvPr/>
        </p:nvSpPr>
        <p:spPr bwMode="auto">
          <a:xfrm>
            <a:off x="6389688" y="5900738"/>
            <a:ext cx="2563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/>
              <a:t>statistics to summarize patterns in small windows </a:t>
            </a: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5849938" y="1931988"/>
          <a:ext cx="3030579" cy="292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193"/>
                <a:gridCol w="1010193"/>
                <a:gridCol w="1010193"/>
              </a:tblGrid>
              <a:tr h="8694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u="sng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dx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mean d/</a:t>
                      </a:r>
                      <a:r>
                        <a:rPr lang="en-US" b="1" u="sng" baseline="0" dirty="0" err="1" smtClean="0">
                          <a:solidFill>
                            <a:schemeClr val="tx1"/>
                          </a:solidFill>
                        </a:rPr>
                        <a:t>dy</a:t>
                      </a:r>
                      <a:r>
                        <a:rPr lang="en-US" b="1" u="sng" baseline="0" dirty="0" smtClean="0">
                          <a:solidFill>
                            <a:schemeClr val="tx1"/>
                          </a:solidFill>
                        </a:rPr>
                        <a:t> value </a:t>
                      </a:r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10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7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r>
                        <a:rPr lang="en-US" dirty="0" smtClean="0"/>
                        <a:t>Win.#9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20</a:t>
                      </a:r>
                      <a:endParaRPr lang="en-US" dirty="0"/>
                    </a:p>
                  </a:txBody>
                  <a:tcPr/>
                </a:tc>
              </a:tr>
              <a:tr h="5037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2765" name="TextBox 33"/>
          <p:cNvSpPr txBox="1">
            <a:spLocks noChangeArrowheads="1"/>
          </p:cNvSpPr>
          <p:nvPr/>
        </p:nvSpPr>
        <p:spPr bwMode="auto">
          <a:xfrm rot="5400000">
            <a:off x="6686551" y="5397500"/>
            <a:ext cx="1643062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3000" b="1"/>
              <a:t>…</a:t>
            </a:r>
          </a:p>
        </p:txBody>
      </p:sp>
      <p:sp>
        <p:nvSpPr>
          <p:cNvPr id="372766" name="Rectangle 34"/>
          <p:cNvSpPr>
            <a:spLocks noChangeArrowheads="1"/>
          </p:cNvSpPr>
          <p:nvPr/>
        </p:nvSpPr>
        <p:spPr bwMode="auto">
          <a:xfrm>
            <a:off x="5813425" y="1895475"/>
            <a:ext cx="3067050" cy="29940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cxnSp>
        <p:nvCxnSpPr>
          <p:cNvPr id="372767" name="Straight Connector 36"/>
          <p:cNvCxnSpPr>
            <a:cxnSpLocks noChangeShapeType="1"/>
          </p:cNvCxnSpPr>
          <p:nvPr/>
        </p:nvCxnSpPr>
        <p:spPr bwMode="auto">
          <a:xfrm rot="5400000">
            <a:off x="5302250" y="3429000"/>
            <a:ext cx="3068638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72768" name="Straight Connector 37"/>
          <p:cNvCxnSpPr>
            <a:cxnSpLocks noChangeShapeType="1"/>
          </p:cNvCxnSpPr>
          <p:nvPr/>
        </p:nvCxnSpPr>
        <p:spPr bwMode="auto">
          <a:xfrm rot="5400000">
            <a:off x="6360319" y="3428206"/>
            <a:ext cx="306705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72769" name="TextBox 22"/>
          <p:cNvSpPr txBox="1">
            <a:spLocks noChangeArrowheads="1"/>
          </p:cNvSpPr>
          <p:nvPr/>
        </p:nvSpPr>
        <p:spPr bwMode="auto">
          <a:xfrm rot="5400000">
            <a:off x="4918869" y="4936332"/>
            <a:ext cx="30003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/>
              <a:t>…</a:t>
            </a:r>
          </a:p>
        </p:txBody>
      </p:sp>
      <p:cxnSp>
        <p:nvCxnSpPr>
          <p:cNvPr id="372770" name="Straight Arrow Connector 30"/>
          <p:cNvCxnSpPr>
            <a:cxnSpLocks noChangeShapeType="1"/>
          </p:cNvCxnSpPr>
          <p:nvPr/>
        </p:nvCxnSpPr>
        <p:spPr bwMode="auto">
          <a:xfrm>
            <a:off x="1468438" y="4629150"/>
            <a:ext cx="3103562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2771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118269" y="3313907"/>
            <a:ext cx="2701925" cy="1587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72772" name="TextBox 38"/>
          <p:cNvSpPr txBox="1">
            <a:spLocks noChangeArrowheads="1"/>
          </p:cNvSpPr>
          <p:nvPr/>
        </p:nvSpPr>
        <p:spPr bwMode="auto">
          <a:xfrm>
            <a:off x="1395413" y="4848225"/>
            <a:ext cx="4491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1 (mean d/dx value)</a:t>
            </a:r>
          </a:p>
        </p:txBody>
      </p:sp>
      <p:sp>
        <p:nvSpPr>
          <p:cNvPr id="372773" name="TextBox 39"/>
          <p:cNvSpPr txBox="1">
            <a:spLocks noChangeArrowheads="1"/>
          </p:cNvSpPr>
          <p:nvPr/>
        </p:nvSpPr>
        <p:spPr bwMode="auto">
          <a:xfrm rot="-5400000">
            <a:off x="-1322387" y="2636838"/>
            <a:ext cx="4491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Dimension 2 (mean d/dy value)</a:t>
            </a:r>
          </a:p>
        </p:txBody>
      </p:sp>
      <p:grpSp>
        <p:nvGrpSpPr>
          <p:cNvPr id="372774" name="Group 43"/>
          <p:cNvGrpSpPr>
            <a:grpSpLocks/>
          </p:cNvGrpSpPr>
          <p:nvPr/>
        </p:nvGrpSpPr>
        <p:grpSpPr bwMode="auto">
          <a:xfrm>
            <a:off x="1760538" y="1968500"/>
            <a:ext cx="2373312" cy="1935163"/>
            <a:chOff x="1760499" y="1968480"/>
            <a:chExt cx="2373345" cy="1935189"/>
          </a:xfrm>
        </p:grpSpPr>
        <p:sp>
          <p:nvSpPr>
            <p:cNvPr id="372813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72814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372815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sp>
        <p:nvSpPr>
          <p:cNvPr id="372775" name="Oval 44"/>
          <p:cNvSpPr>
            <a:spLocks noChangeArrowheads="1"/>
          </p:cNvSpPr>
          <p:nvPr/>
        </p:nvSpPr>
        <p:spPr bwMode="auto">
          <a:xfrm>
            <a:off x="3622675" y="19319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6" name="Oval 45"/>
          <p:cNvSpPr>
            <a:spLocks noChangeArrowheads="1"/>
          </p:cNvSpPr>
          <p:nvPr/>
        </p:nvSpPr>
        <p:spPr bwMode="auto">
          <a:xfrm>
            <a:off x="3732213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7" name="Oval 46"/>
          <p:cNvSpPr>
            <a:spLocks noChangeArrowheads="1"/>
          </p:cNvSpPr>
          <p:nvPr/>
        </p:nvSpPr>
        <p:spPr bwMode="auto">
          <a:xfrm>
            <a:off x="365918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8" name="Oval 47"/>
          <p:cNvSpPr>
            <a:spLocks noChangeArrowheads="1"/>
          </p:cNvSpPr>
          <p:nvPr/>
        </p:nvSpPr>
        <p:spPr bwMode="auto">
          <a:xfrm>
            <a:off x="1797050" y="22240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79" name="Oval 48"/>
          <p:cNvSpPr>
            <a:spLocks noChangeArrowheads="1"/>
          </p:cNvSpPr>
          <p:nvPr/>
        </p:nvSpPr>
        <p:spPr bwMode="auto">
          <a:xfrm>
            <a:off x="2089150" y="25527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0" name="Oval 49"/>
          <p:cNvSpPr>
            <a:spLocks noChangeArrowheads="1"/>
          </p:cNvSpPr>
          <p:nvPr/>
        </p:nvSpPr>
        <p:spPr bwMode="auto">
          <a:xfrm>
            <a:off x="3878263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1" name="Oval 50"/>
          <p:cNvSpPr>
            <a:spLocks noChangeArrowheads="1"/>
          </p:cNvSpPr>
          <p:nvPr/>
        </p:nvSpPr>
        <p:spPr bwMode="auto">
          <a:xfrm>
            <a:off x="172402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2" name="Oval 51"/>
          <p:cNvSpPr>
            <a:spLocks noChangeArrowheads="1"/>
          </p:cNvSpPr>
          <p:nvPr/>
        </p:nvSpPr>
        <p:spPr bwMode="auto">
          <a:xfrm>
            <a:off x="2016125" y="42687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3" name="Oval 52"/>
          <p:cNvSpPr>
            <a:spLocks noChangeArrowheads="1"/>
          </p:cNvSpPr>
          <p:nvPr/>
        </p:nvSpPr>
        <p:spPr bwMode="auto">
          <a:xfrm>
            <a:off x="2089150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4" name="Oval 53"/>
          <p:cNvSpPr>
            <a:spLocks noChangeArrowheads="1"/>
          </p:cNvSpPr>
          <p:nvPr/>
        </p:nvSpPr>
        <p:spPr bwMode="auto">
          <a:xfrm>
            <a:off x="2198688" y="41592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5" name="Oval 54"/>
          <p:cNvSpPr>
            <a:spLocks noChangeArrowheads="1"/>
          </p:cNvSpPr>
          <p:nvPr/>
        </p:nvSpPr>
        <p:spPr bwMode="auto">
          <a:xfrm>
            <a:off x="1651000" y="4311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6" name="Oval 55"/>
          <p:cNvSpPr>
            <a:spLocks noChangeArrowheads="1"/>
          </p:cNvSpPr>
          <p:nvPr/>
        </p:nvSpPr>
        <p:spPr bwMode="auto">
          <a:xfrm>
            <a:off x="1870075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7" name="Oval 56"/>
          <p:cNvSpPr>
            <a:spLocks noChangeArrowheads="1"/>
          </p:cNvSpPr>
          <p:nvPr/>
        </p:nvSpPr>
        <p:spPr bwMode="auto">
          <a:xfrm>
            <a:off x="1943100" y="37576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8" name="Oval 57"/>
          <p:cNvSpPr>
            <a:spLocks noChangeArrowheads="1"/>
          </p:cNvSpPr>
          <p:nvPr/>
        </p:nvSpPr>
        <p:spPr bwMode="auto">
          <a:xfrm>
            <a:off x="2271713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89" name="Oval 58"/>
          <p:cNvSpPr>
            <a:spLocks noChangeArrowheads="1"/>
          </p:cNvSpPr>
          <p:nvPr/>
        </p:nvSpPr>
        <p:spPr bwMode="auto">
          <a:xfrm>
            <a:off x="1687513" y="38306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0" name="Oval 59"/>
          <p:cNvSpPr>
            <a:spLocks noChangeArrowheads="1"/>
          </p:cNvSpPr>
          <p:nvPr/>
        </p:nvSpPr>
        <p:spPr bwMode="auto">
          <a:xfrm>
            <a:off x="2052638" y="2260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1" name="Oval 60"/>
          <p:cNvSpPr>
            <a:spLocks noChangeArrowheads="1"/>
          </p:cNvSpPr>
          <p:nvPr/>
        </p:nvSpPr>
        <p:spPr bwMode="auto">
          <a:xfrm>
            <a:off x="1760538" y="20050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2" name="Oval 61"/>
          <p:cNvSpPr>
            <a:spLocks noChangeArrowheads="1"/>
          </p:cNvSpPr>
          <p:nvPr/>
        </p:nvSpPr>
        <p:spPr bwMode="auto">
          <a:xfrm>
            <a:off x="3811588" y="40925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3" name="Oval 62"/>
          <p:cNvSpPr>
            <a:spLocks noChangeArrowheads="1"/>
          </p:cNvSpPr>
          <p:nvPr/>
        </p:nvSpPr>
        <p:spPr bwMode="auto">
          <a:xfrm>
            <a:off x="1833563" y="24431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4" name="Oval 63"/>
          <p:cNvSpPr>
            <a:spLocks noChangeArrowheads="1"/>
          </p:cNvSpPr>
          <p:nvPr/>
        </p:nvSpPr>
        <p:spPr bwMode="auto">
          <a:xfrm>
            <a:off x="22415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5" name="Oval 64"/>
          <p:cNvSpPr>
            <a:spLocks noChangeArrowheads="1"/>
          </p:cNvSpPr>
          <p:nvPr/>
        </p:nvSpPr>
        <p:spPr bwMode="auto">
          <a:xfrm>
            <a:off x="2351088" y="42322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6" name="Oval 65"/>
          <p:cNvSpPr>
            <a:spLocks noChangeArrowheads="1"/>
          </p:cNvSpPr>
          <p:nvPr/>
        </p:nvSpPr>
        <p:spPr bwMode="auto">
          <a:xfrm>
            <a:off x="2424113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7" name="Oval 66"/>
          <p:cNvSpPr>
            <a:spLocks noChangeArrowheads="1"/>
          </p:cNvSpPr>
          <p:nvPr/>
        </p:nvSpPr>
        <p:spPr bwMode="auto">
          <a:xfrm>
            <a:off x="2016125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8" name="Oval 67"/>
          <p:cNvSpPr>
            <a:spLocks noChangeArrowheads="1"/>
          </p:cNvSpPr>
          <p:nvPr/>
        </p:nvSpPr>
        <p:spPr bwMode="auto">
          <a:xfrm>
            <a:off x="212566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799" name="Oval 68"/>
          <p:cNvSpPr>
            <a:spLocks noChangeArrowheads="1"/>
          </p:cNvSpPr>
          <p:nvPr/>
        </p:nvSpPr>
        <p:spPr bwMode="auto">
          <a:xfrm>
            <a:off x="2198688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800" name="Oval 69"/>
          <p:cNvSpPr>
            <a:spLocks noChangeArrowheads="1"/>
          </p:cNvSpPr>
          <p:nvPr/>
        </p:nvSpPr>
        <p:spPr bwMode="auto">
          <a:xfrm>
            <a:off x="21685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801" name="Oval 70"/>
          <p:cNvSpPr>
            <a:spLocks noChangeArrowheads="1"/>
          </p:cNvSpPr>
          <p:nvPr/>
        </p:nvSpPr>
        <p:spPr bwMode="auto">
          <a:xfrm>
            <a:off x="227806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372802" name="Oval 71"/>
          <p:cNvSpPr>
            <a:spLocks noChangeArrowheads="1"/>
          </p:cNvSpPr>
          <p:nvPr/>
        </p:nvSpPr>
        <p:spPr bwMode="auto">
          <a:xfrm>
            <a:off x="2351088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1358900" y="3392488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>
            <a:off x="3074988" y="3392488"/>
            <a:ext cx="1716087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1431925" y="1712913"/>
            <a:ext cx="1716088" cy="1387475"/>
          </a:xfrm>
          <a:prstGeom prst="ellipse">
            <a:avLst/>
          </a:prstGeom>
          <a:noFill/>
          <a:ln w="9525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grpSp>
        <p:nvGrpSpPr>
          <p:cNvPr id="6" name="Group 89"/>
          <p:cNvGrpSpPr>
            <a:grpSpLocks/>
          </p:cNvGrpSpPr>
          <p:nvPr/>
        </p:nvGrpSpPr>
        <p:grpSpPr bwMode="auto">
          <a:xfrm>
            <a:off x="3001963" y="1201738"/>
            <a:ext cx="2884487" cy="1862137"/>
            <a:chOff x="3001941" y="1201707"/>
            <a:chExt cx="2884527" cy="1862163"/>
          </a:xfrm>
        </p:grpSpPr>
        <p:sp>
          <p:nvSpPr>
            <p:cNvPr id="372811" name="TextBox 76"/>
            <p:cNvSpPr txBox="1">
              <a:spLocks noChangeArrowheads="1"/>
            </p:cNvSpPr>
            <p:nvPr/>
          </p:nvSpPr>
          <p:spPr bwMode="auto">
            <a:xfrm>
              <a:off x="3987792" y="1201707"/>
              <a:ext cx="189867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372812" name="Oval 77"/>
            <p:cNvSpPr>
              <a:spLocks noChangeArrowheads="1"/>
            </p:cNvSpPr>
            <p:nvPr/>
          </p:nvSpPr>
          <p:spPr bwMode="auto">
            <a:xfrm>
              <a:off x="3001941" y="1676376"/>
              <a:ext cx="1716111" cy="1387494"/>
            </a:xfrm>
            <a:prstGeom prst="ellipse">
              <a:avLst/>
            </a:prstGeom>
            <a:noFill/>
            <a:ln w="9525" algn="ctr">
              <a:solidFill>
                <a:srgbClr val="C00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cxnSp>
        <p:nvCxnSpPr>
          <p:cNvPr id="93" name="Straight Arrow Connector 92"/>
          <p:cNvCxnSpPr>
            <a:cxnSpLocks noChangeShapeType="1"/>
            <a:stCxn id="372814" idx="0"/>
            <a:endCxn id="372776" idx="4"/>
          </p:cNvCxnSpPr>
          <p:nvPr/>
        </p:nvCxnSpPr>
        <p:spPr bwMode="auto">
          <a:xfrm rot="5400000" flipH="1" flipV="1">
            <a:off x="3148013" y="2954338"/>
            <a:ext cx="1131887" cy="25558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94" name="Straight Arrow Connector 93"/>
          <p:cNvCxnSpPr>
            <a:cxnSpLocks noChangeShapeType="1"/>
            <a:stCxn id="372814" idx="2"/>
            <a:endCxn id="372780" idx="6"/>
          </p:cNvCxnSpPr>
          <p:nvPr/>
        </p:nvCxnSpPr>
        <p:spPr bwMode="auto">
          <a:xfrm rot="10800000" flipH="1" flipV="1">
            <a:off x="3476625" y="3776663"/>
            <a:ext cx="620713" cy="109537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3914775" y="2662238"/>
            <a:ext cx="25923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Far: dissimilar textures</a:t>
            </a: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4024313" y="3465513"/>
            <a:ext cx="25923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Close: similar textures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mtClean="0"/>
              <a:t>Texture representation: example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25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9" grpId="0" animBg="1"/>
      <p:bldP spid="83" grpId="0" animBg="1"/>
      <p:bldP spid="98" grpId="0"/>
      <p:bldP spid="9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2FBD788-03FA-A24B-92CB-D09C99AAB8BD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1030" name="Straight Arrow Connector 30"/>
          <p:cNvCxnSpPr>
            <a:cxnSpLocks noChangeShapeType="1"/>
          </p:cNvCxnSpPr>
          <p:nvPr/>
        </p:nvCxnSpPr>
        <p:spPr bwMode="auto">
          <a:xfrm>
            <a:off x="723900" y="4483100"/>
            <a:ext cx="3103563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031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-626269" y="3167857"/>
            <a:ext cx="2701925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032" name="TextBox 38"/>
          <p:cNvSpPr txBox="1">
            <a:spLocks noChangeArrowheads="1"/>
          </p:cNvSpPr>
          <p:nvPr/>
        </p:nvSpPr>
        <p:spPr bwMode="auto">
          <a:xfrm>
            <a:off x="1395413" y="4560888"/>
            <a:ext cx="233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1</a:t>
            </a:r>
          </a:p>
        </p:txBody>
      </p:sp>
      <p:sp>
        <p:nvSpPr>
          <p:cNvPr id="1033" name="TextBox 39"/>
          <p:cNvSpPr txBox="1">
            <a:spLocks noChangeArrowheads="1"/>
          </p:cNvSpPr>
          <p:nvPr/>
        </p:nvSpPr>
        <p:spPr bwMode="auto">
          <a:xfrm rot="-5400000">
            <a:off x="-516731" y="2967832"/>
            <a:ext cx="1857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2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016000" y="1822450"/>
            <a:ext cx="2373313" cy="1935163"/>
            <a:chOff x="1760499" y="1968480"/>
            <a:chExt cx="2373345" cy="1935189"/>
          </a:xfrm>
        </p:grpSpPr>
        <p:sp>
          <p:nvSpPr>
            <p:cNvPr id="1067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8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069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035" name="Oval 44"/>
          <p:cNvSpPr>
            <a:spLocks noChangeArrowheads="1"/>
          </p:cNvSpPr>
          <p:nvPr/>
        </p:nvSpPr>
        <p:spPr bwMode="auto">
          <a:xfrm>
            <a:off x="2878138" y="17859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6" name="Oval 45"/>
          <p:cNvSpPr>
            <a:spLocks noChangeArrowheads="1"/>
          </p:cNvSpPr>
          <p:nvPr/>
        </p:nvSpPr>
        <p:spPr bwMode="auto">
          <a:xfrm>
            <a:off x="2987675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7" name="Oval 46"/>
          <p:cNvSpPr>
            <a:spLocks noChangeArrowheads="1"/>
          </p:cNvSpPr>
          <p:nvPr/>
        </p:nvSpPr>
        <p:spPr bwMode="auto">
          <a:xfrm>
            <a:off x="2914650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8" name="Oval 47"/>
          <p:cNvSpPr>
            <a:spLocks noChangeArrowheads="1"/>
          </p:cNvSpPr>
          <p:nvPr/>
        </p:nvSpPr>
        <p:spPr bwMode="auto">
          <a:xfrm>
            <a:off x="1052513" y="20780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39" name="Oval 48"/>
          <p:cNvSpPr>
            <a:spLocks noChangeArrowheads="1"/>
          </p:cNvSpPr>
          <p:nvPr/>
        </p:nvSpPr>
        <p:spPr bwMode="auto">
          <a:xfrm>
            <a:off x="1344613" y="2406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0" name="Oval 49"/>
          <p:cNvSpPr>
            <a:spLocks noChangeArrowheads="1"/>
          </p:cNvSpPr>
          <p:nvPr/>
        </p:nvSpPr>
        <p:spPr bwMode="auto">
          <a:xfrm>
            <a:off x="3133725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1" name="Oval 50"/>
          <p:cNvSpPr>
            <a:spLocks noChangeArrowheads="1"/>
          </p:cNvSpPr>
          <p:nvPr/>
        </p:nvSpPr>
        <p:spPr bwMode="auto">
          <a:xfrm>
            <a:off x="979488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2" name="Oval 51"/>
          <p:cNvSpPr>
            <a:spLocks noChangeArrowheads="1"/>
          </p:cNvSpPr>
          <p:nvPr/>
        </p:nvSpPr>
        <p:spPr bwMode="auto">
          <a:xfrm>
            <a:off x="1271588" y="41227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3" name="Oval 52"/>
          <p:cNvSpPr>
            <a:spLocks noChangeArrowheads="1"/>
          </p:cNvSpPr>
          <p:nvPr/>
        </p:nvSpPr>
        <p:spPr bwMode="auto">
          <a:xfrm>
            <a:off x="134461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4" name="Oval 53"/>
          <p:cNvSpPr>
            <a:spLocks noChangeArrowheads="1"/>
          </p:cNvSpPr>
          <p:nvPr/>
        </p:nvSpPr>
        <p:spPr bwMode="auto">
          <a:xfrm>
            <a:off x="14541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5" name="Oval 54"/>
          <p:cNvSpPr>
            <a:spLocks noChangeArrowheads="1"/>
          </p:cNvSpPr>
          <p:nvPr/>
        </p:nvSpPr>
        <p:spPr bwMode="auto">
          <a:xfrm>
            <a:off x="906463" y="4165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6" name="Oval 55"/>
          <p:cNvSpPr>
            <a:spLocks noChangeArrowheads="1"/>
          </p:cNvSpPr>
          <p:nvPr/>
        </p:nvSpPr>
        <p:spPr bwMode="auto">
          <a:xfrm>
            <a:off x="112553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7" name="Oval 56"/>
          <p:cNvSpPr>
            <a:spLocks noChangeArrowheads="1"/>
          </p:cNvSpPr>
          <p:nvPr/>
        </p:nvSpPr>
        <p:spPr bwMode="auto">
          <a:xfrm>
            <a:off x="1198563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8" name="Oval 57"/>
          <p:cNvSpPr>
            <a:spLocks noChangeArrowheads="1"/>
          </p:cNvSpPr>
          <p:nvPr/>
        </p:nvSpPr>
        <p:spPr bwMode="auto">
          <a:xfrm>
            <a:off x="1527175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49" name="Oval 58"/>
          <p:cNvSpPr>
            <a:spLocks noChangeArrowheads="1"/>
          </p:cNvSpPr>
          <p:nvPr/>
        </p:nvSpPr>
        <p:spPr bwMode="auto">
          <a:xfrm>
            <a:off x="942975" y="36845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0" name="Oval 59"/>
          <p:cNvSpPr>
            <a:spLocks noChangeArrowheads="1"/>
          </p:cNvSpPr>
          <p:nvPr/>
        </p:nvSpPr>
        <p:spPr bwMode="auto">
          <a:xfrm>
            <a:off x="1308100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1" name="Oval 60"/>
          <p:cNvSpPr>
            <a:spLocks noChangeArrowheads="1"/>
          </p:cNvSpPr>
          <p:nvPr/>
        </p:nvSpPr>
        <p:spPr bwMode="auto">
          <a:xfrm>
            <a:off x="1016000" y="18589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2" name="Oval 61"/>
          <p:cNvSpPr>
            <a:spLocks noChangeArrowheads="1"/>
          </p:cNvSpPr>
          <p:nvPr/>
        </p:nvSpPr>
        <p:spPr bwMode="auto">
          <a:xfrm>
            <a:off x="3067050" y="39465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3" name="Oval 62"/>
          <p:cNvSpPr>
            <a:spLocks noChangeArrowheads="1"/>
          </p:cNvSpPr>
          <p:nvPr/>
        </p:nvSpPr>
        <p:spPr bwMode="auto">
          <a:xfrm>
            <a:off x="1089025" y="22971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4" name="Oval 63"/>
          <p:cNvSpPr>
            <a:spLocks noChangeArrowheads="1"/>
          </p:cNvSpPr>
          <p:nvPr/>
        </p:nvSpPr>
        <p:spPr bwMode="auto">
          <a:xfrm>
            <a:off x="149701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5" name="Oval 64"/>
          <p:cNvSpPr>
            <a:spLocks noChangeArrowheads="1"/>
          </p:cNvSpPr>
          <p:nvPr/>
        </p:nvSpPr>
        <p:spPr bwMode="auto">
          <a:xfrm>
            <a:off x="1606550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6" name="Oval 65"/>
          <p:cNvSpPr>
            <a:spLocks noChangeArrowheads="1"/>
          </p:cNvSpPr>
          <p:nvPr/>
        </p:nvSpPr>
        <p:spPr bwMode="auto">
          <a:xfrm>
            <a:off x="167957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7" name="Oval 66"/>
          <p:cNvSpPr>
            <a:spLocks noChangeArrowheads="1"/>
          </p:cNvSpPr>
          <p:nvPr/>
        </p:nvSpPr>
        <p:spPr bwMode="auto">
          <a:xfrm>
            <a:off x="1271588" y="34290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8" name="Oval 67"/>
          <p:cNvSpPr>
            <a:spLocks noChangeArrowheads="1"/>
          </p:cNvSpPr>
          <p:nvPr/>
        </p:nvSpPr>
        <p:spPr bwMode="auto">
          <a:xfrm>
            <a:off x="13811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59" name="Oval 68"/>
          <p:cNvSpPr>
            <a:spLocks noChangeArrowheads="1"/>
          </p:cNvSpPr>
          <p:nvPr/>
        </p:nvSpPr>
        <p:spPr bwMode="auto">
          <a:xfrm>
            <a:off x="1454150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60" name="Oval 69"/>
          <p:cNvSpPr>
            <a:spLocks noChangeArrowheads="1"/>
          </p:cNvSpPr>
          <p:nvPr/>
        </p:nvSpPr>
        <p:spPr bwMode="auto">
          <a:xfrm>
            <a:off x="1423988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61" name="Oval 70"/>
          <p:cNvSpPr>
            <a:spLocks noChangeArrowheads="1"/>
          </p:cNvSpPr>
          <p:nvPr/>
        </p:nvSpPr>
        <p:spPr bwMode="auto">
          <a:xfrm>
            <a:off x="1533525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62" name="Oval 71"/>
          <p:cNvSpPr>
            <a:spLocks noChangeArrowheads="1"/>
          </p:cNvSpPr>
          <p:nvPr/>
        </p:nvSpPr>
        <p:spPr bwMode="auto">
          <a:xfrm>
            <a:off x="1606550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93" name="Straight Arrow Connector 92"/>
          <p:cNvCxnSpPr>
            <a:cxnSpLocks noChangeShapeType="1"/>
            <a:endCxn id="1039" idx="5"/>
          </p:cNvCxnSpPr>
          <p:nvPr/>
        </p:nvCxnSpPr>
        <p:spPr bwMode="auto">
          <a:xfrm flipH="1" flipV="1">
            <a:off x="1531605" y="2624808"/>
            <a:ext cx="1310020" cy="877218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graphicFrame>
        <p:nvGraphicFramePr>
          <p:cNvPr id="1026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881617"/>
              </p:ext>
            </p:extLst>
          </p:nvPr>
        </p:nvGraphicFramePr>
        <p:xfrm>
          <a:off x="3429000" y="3276600"/>
          <a:ext cx="4556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39" name="Equation" r:id="rId4" imgW="126720" imgH="139680" progId="Equation.3">
                  <p:embed/>
                </p:oleObj>
              </mc:Choice>
              <mc:Fallback>
                <p:oleObj name="Equation" r:id="rId4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276600"/>
                        <a:ext cx="455612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103757"/>
              </p:ext>
            </p:extLst>
          </p:nvPr>
        </p:nvGraphicFramePr>
        <p:xfrm>
          <a:off x="1676400" y="1905000"/>
          <a:ext cx="4556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40" name="Equation" r:id="rId6" imgW="126720" imgH="177480" progId="Equation.3">
                  <p:embed/>
                </p:oleObj>
              </mc:Choice>
              <mc:Fallback>
                <p:oleObj name="Equation" r:id="rId6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05000"/>
                        <a:ext cx="455612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3878263" y="1676400"/>
            <a:ext cx="5210175" cy="2044700"/>
            <a:chOff x="3987792" y="2041506"/>
            <a:chExt cx="5210956" cy="2044728"/>
          </a:xfrm>
        </p:grpSpPr>
        <p:graphicFrame>
          <p:nvGraphicFramePr>
            <p:cNvPr id="1028" name="Object 75"/>
            <p:cNvGraphicFramePr>
              <a:graphicFrameLocks noChangeAspect="1"/>
            </p:cNvGraphicFramePr>
            <p:nvPr/>
          </p:nvGraphicFramePr>
          <p:xfrm>
            <a:off x="4352922" y="2041506"/>
            <a:ext cx="4845826" cy="1862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641" name="EcuaciÛn" r:id="rId8" imgW="1981080" imgH="761760" progId="Equation.3">
                    <p:embed/>
                  </p:oleObj>
                </mc:Choice>
                <mc:Fallback>
                  <p:oleObj name="EcuaciÛn" r:id="rId8" imgW="1981080" imgH="7617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922" y="2041506"/>
                          <a:ext cx="4845826" cy="18621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42"/>
            <p:cNvSpPr/>
            <p:nvPr/>
          </p:nvSpPr>
          <p:spPr>
            <a:xfrm>
              <a:off x="3987792" y="2844792"/>
              <a:ext cx="1570272" cy="1241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120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448300" y="2406650"/>
            <a:ext cx="2847975" cy="1241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mtClean="0"/>
              <a:t>Texture representation: example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38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237E3BE-D202-434B-BE2B-112A1B3CEFAE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b="1" kern="1200">
              <a:ea typeface="+mn-ea"/>
              <a:cs typeface="+mn-cs"/>
            </a:endParaRPr>
          </a:p>
        </p:txBody>
      </p:sp>
      <p:cxnSp>
        <p:nvCxnSpPr>
          <p:cNvPr id="2056" name="Straight Arrow Connector 30"/>
          <p:cNvCxnSpPr>
            <a:cxnSpLocks noChangeShapeType="1"/>
          </p:cNvCxnSpPr>
          <p:nvPr/>
        </p:nvCxnSpPr>
        <p:spPr bwMode="auto">
          <a:xfrm>
            <a:off x="723900" y="4483100"/>
            <a:ext cx="3103563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057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-626269" y="3167857"/>
            <a:ext cx="2701925" cy="1588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58" name="TextBox 38"/>
          <p:cNvSpPr txBox="1">
            <a:spLocks noChangeArrowheads="1"/>
          </p:cNvSpPr>
          <p:nvPr/>
        </p:nvSpPr>
        <p:spPr bwMode="auto">
          <a:xfrm>
            <a:off x="1395413" y="4560888"/>
            <a:ext cx="2336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1</a:t>
            </a:r>
          </a:p>
        </p:txBody>
      </p:sp>
      <p:sp>
        <p:nvSpPr>
          <p:cNvPr id="2059" name="TextBox 39"/>
          <p:cNvSpPr txBox="1">
            <a:spLocks noChangeArrowheads="1"/>
          </p:cNvSpPr>
          <p:nvPr/>
        </p:nvSpPr>
        <p:spPr bwMode="auto">
          <a:xfrm rot="-5400000">
            <a:off x="-516731" y="2967832"/>
            <a:ext cx="1857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Dimension 2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1016000" y="1822450"/>
            <a:ext cx="2373313" cy="1935163"/>
            <a:chOff x="1760499" y="1968480"/>
            <a:chExt cx="2373345" cy="1935189"/>
          </a:xfrm>
        </p:grpSpPr>
        <p:sp>
          <p:nvSpPr>
            <p:cNvPr id="2101" name="Oval 40"/>
            <p:cNvSpPr>
              <a:spLocks noChangeArrowheads="1"/>
            </p:cNvSpPr>
            <p:nvPr/>
          </p:nvSpPr>
          <p:spPr bwMode="auto">
            <a:xfrm>
              <a:off x="1760499" y="3136896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102" name="Oval 41"/>
            <p:cNvSpPr>
              <a:spLocks noChangeArrowheads="1"/>
            </p:cNvSpPr>
            <p:nvPr/>
          </p:nvSpPr>
          <p:spPr bwMode="auto">
            <a:xfrm>
              <a:off x="3476610" y="3648078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2103" name="Oval 42"/>
            <p:cNvSpPr>
              <a:spLocks noChangeArrowheads="1"/>
            </p:cNvSpPr>
            <p:nvPr/>
          </p:nvSpPr>
          <p:spPr bwMode="auto">
            <a:xfrm>
              <a:off x="3914766" y="1968480"/>
              <a:ext cx="219078" cy="255591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2061" name="Oval 44"/>
          <p:cNvSpPr>
            <a:spLocks noChangeArrowheads="1"/>
          </p:cNvSpPr>
          <p:nvPr/>
        </p:nvSpPr>
        <p:spPr bwMode="auto">
          <a:xfrm>
            <a:off x="2878138" y="17859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2" name="Oval 45"/>
          <p:cNvSpPr>
            <a:spLocks noChangeArrowheads="1"/>
          </p:cNvSpPr>
          <p:nvPr/>
        </p:nvSpPr>
        <p:spPr bwMode="auto">
          <a:xfrm>
            <a:off x="2987675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3" name="Oval 46"/>
          <p:cNvSpPr>
            <a:spLocks noChangeArrowheads="1"/>
          </p:cNvSpPr>
          <p:nvPr/>
        </p:nvSpPr>
        <p:spPr bwMode="auto">
          <a:xfrm>
            <a:off x="2914650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4" name="Oval 47"/>
          <p:cNvSpPr>
            <a:spLocks noChangeArrowheads="1"/>
          </p:cNvSpPr>
          <p:nvPr/>
        </p:nvSpPr>
        <p:spPr bwMode="auto">
          <a:xfrm>
            <a:off x="1052513" y="20780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5" name="Oval 48"/>
          <p:cNvSpPr>
            <a:spLocks noChangeArrowheads="1"/>
          </p:cNvSpPr>
          <p:nvPr/>
        </p:nvSpPr>
        <p:spPr bwMode="auto">
          <a:xfrm>
            <a:off x="1344613" y="24066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6" name="Oval 49"/>
          <p:cNvSpPr>
            <a:spLocks noChangeArrowheads="1"/>
          </p:cNvSpPr>
          <p:nvPr/>
        </p:nvSpPr>
        <p:spPr bwMode="auto">
          <a:xfrm>
            <a:off x="3133725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7" name="Oval 50"/>
          <p:cNvSpPr>
            <a:spLocks noChangeArrowheads="1"/>
          </p:cNvSpPr>
          <p:nvPr/>
        </p:nvSpPr>
        <p:spPr bwMode="auto">
          <a:xfrm>
            <a:off x="979488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8" name="Oval 51"/>
          <p:cNvSpPr>
            <a:spLocks noChangeArrowheads="1"/>
          </p:cNvSpPr>
          <p:nvPr/>
        </p:nvSpPr>
        <p:spPr bwMode="auto">
          <a:xfrm>
            <a:off x="1271588" y="412273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69" name="Oval 52"/>
          <p:cNvSpPr>
            <a:spLocks noChangeArrowheads="1"/>
          </p:cNvSpPr>
          <p:nvPr/>
        </p:nvSpPr>
        <p:spPr bwMode="auto">
          <a:xfrm>
            <a:off x="1344613" y="37941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0" name="Oval 53"/>
          <p:cNvSpPr>
            <a:spLocks noChangeArrowheads="1"/>
          </p:cNvSpPr>
          <p:nvPr/>
        </p:nvSpPr>
        <p:spPr bwMode="auto">
          <a:xfrm>
            <a:off x="1454150" y="40132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1" name="Oval 54"/>
          <p:cNvSpPr>
            <a:spLocks noChangeArrowheads="1"/>
          </p:cNvSpPr>
          <p:nvPr/>
        </p:nvSpPr>
        <p:spPr bwMode="auto">
          <a:xfrm>
            <a:off x="906463" y="41656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2" name="Oval 55"/>
          <p:cNvSpPr>
            <a:spLocks noChangeArrowheads="1"/>
          </p:cNvSpPr>
          <p:nvPr/>
        </p:nvSpPr>
        <p:spPr bwMode="auto">
          <a:xfrm>
            <a:off x="1125538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3" name="Oval 56"/>
          <p:cNvSpPr>
            <a:spLocks noChangeArrowheads="1"/>
          </p:cNvSpPr>
          <p:nvPr/>
        </p:nvSpPr>
        <p:spPr bwMode="auto">
          <a:xfrm>
            <a:off x="1198563" y="36115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4" name="Oval 57"/>
          <p:cNvSpPr>
            <a:spLocks noChangeArrowheads="1"/>
          </p:cNvSpPr>
          <p:nvPr/>
        </p:nvSpPr>
        <p:spPr bwMode="auto">
          <a:xfrm>
            <a:off x="1527175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5" name="Oval 58"/>
          <p:cNvSpPr>
            <a:spLocks noChangeArrowheads="1"/>
          </p:cNvSpPr>
          <p:nvPr/>
        </p:nvSpPr>
        <p:spPr bwMode="auto">
          <a:xfrm>
            <a:off x="942975" y="3684588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6" name="Oval 59"/>
          <p:cNvSpPr>
            <a:spLocks noChangeArrowheads="1"/>
          </p:cNvSpPr>
          <p:nvPr/>
        </p:nvSpPr>
        <p:spPr bwMode="auto">
          <a:xfrm>
            <a:off x="1308100" y="21145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7" name="Oval 60"/>
          <p:cNvSpPr>
            <a:spLocks noChangeArrowheads="1"/>
          </p:cNvSpPr>
          <p:nvPr/>
        </p:nvSpPr>
        <p:spPr bwMode="auto">
          <a:xfrm>
            <a:off x="1016000" y="185896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8" name="Oval 61"/>
          <p:cNvSpPr>
            <a:spLocks noChangeArrowheads="1"/>
          </p:cNvSpPr>
          <p:nvPr/>
        </p:nvSpPr>
        <p:spPr bwMode="auto">
          <a:xfrm>
            <a:off x="3067050" y="39465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79" name="Oval 62"/>
          <p:cNvSpPr>
            <a:spLocks noChangeArrowheads="1"/>
          </p:cNvSpPr>
          <p:nvPr/>
        </p:nvSpPr>
        <p:spPr bwMode="auto">
          <a:xfrm>
            <a:off x="1089025" y="2297113"/>
            <a:ext cx="219075" cy="25558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0" name="Oval 63"/>
          <p:cNvSpPr>
            <a:spLocks noChangeArrowheads="1"/>
          </p:cNvSpPr>
          <p:nvPr/>
        </p:nvSpPr>
        <p:spPr bwMode="auto">
          <a:xfrm>
            <a:off x="1497013" y="38671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1" name="Oval 64"/>
          <p:cNvSpPr>
            <a:spLocks noChangeArrowheads="1"/>
          </p:cNvSpPr>
          <p:nvPr/>
        </p:nvSpPr>
        <p:spPr bwMode="auto">
          <a:xfrm>
            <a:off x="1606550" y="40862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2" name="Oval 65"/>
          <p:cNvSpPr>
            <a:spLocks noChangeArrowheads="1"/>
          </p:cNvSpPr>
          <p:nvPr/>
        </p:nvSpPr>
        <p:spPr bwMode="auto">
          <a:xfrm>
            <a:off x="1679575" y="39401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3" name="Oval 66"/>
          <p:cNvSpPr>
            <a:spLocks noChangeArrowheads="1"/>
          </p:cNvSpPr>
          <p:nvPr/>
        </p:nvSpPr>
        <p:spPr bwMode="auto">
          <a:xfrm>
            <a:off x="1271588" y="34290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4" name="Oval 67"/>
          <p:cNvSpPr>
            <a:spLocks noChangeArrowheads="1"/>
          </p:cNvSpPr>
          <p:nvPr/>
        </p:nvSpPr>
        <p:spPr bwMode="auto">
          <a:xfrm>
            <a:off x="1381125" y="364807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5" name="Oval 68"/>
          <p:cNvSpPr>
            <a:spLocks noChangeArrowheads="1"/>
          </p:cNvSpPr>
          <p:nvPr/>
        </p:nvSpPr>
        <p:spPr bwMode="auto">
          <a:xfrm>
            <a:off x="1454150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6" name="Oval 69"/>
          <p:cNvSpPr>
            <a:spLocks noChangeArrowheads="1"/>
          </p:cNvSpPr>
          <p:nvPr/>
        </p:nvSpPr>
        <p:spPr bwMode="auto">
          <a:xfrm>
            <a:off x="1423988" y="3502025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7" name="Oval 70"/>
          <p:cNvSpPr>
            <a:spLocks noChangeArrowheads="1"/>
          </p:cNvSpPr>
          <p:nvPr/>
        </p:nvSpPr>
        <p:spPr bwMode="auto">
          <a:xfrm>
            <a:off x="1533525" y="372110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88" name="Oval 71"/>
          <p:cNvSpPr>
            <a:spLocks noChangeArrowheads="1"/>
          </p:cNvSpPr>
          <p:nvPr/>
        </p:nvSpPr>
        <p:spPr bwMode="auto">
          <a:xfrm>
            <a:off x="1606550" y="3575050"/>
            <a:ext cx="219075" cy="255588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448300" y="2406650"/>
            <a:ext cx="2847975" cy="1241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FFFFFF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2091" name="Picture 3"/>
          <p:cNvPicPr>
            <a:picLocks noChangeAspect="1" noChangeArrowheads="1"/>
          </p:cNvPicPr>
          <p:nvPr/>
        </p:nvPicPr>
        <p:blipFill>
          <a:blip r:embed="rId4" cstate="print"/>
          <a:srcRect l="25868" t="39955" r="62596" b="37051"/>
          <a:stretch>
            <a:fillRect/>
          </a:stretch>
        </p:blipFill>
        <p:spPr bwMode="auto">
          <a:xfrm>
            <a:off x="5119688" y="1384300"/>
            <a:ext cx="2381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2" name="Rectangle 26"/>
          <p:cNvSpPr>
            <a:spLocks noChangeArrowheads="1"/>
          </p:cNvSpPr>
          <p:nvPr/>
        </p:nvSpPr>
        <p:spPr bwMode="auto">
          <a:xfrm>
            <a:off x="6178550" y="20780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2052" name="Object 5"/>
          <p:cNvGraphicFramePr>
            <a:graphicFrameLocks noChangeAspect="1"/>
          </p:cNvGraphicFramePr>
          <p:nvPr/>
        </p:nvGraphicFramePr>
        <p:xfrm>
          <a:off x="7675563" y="2041525"/>
          <a:ext cx="4556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97" name="Equation" r:id="rId5" imgW="126720" imgH="139680" progId="Equation.3">
                  <p:embed/>
                </p:oleObj>
              </mc:Choice>
              <mc:Fallback>
                <p:oleObj name="Equation" r:id="rId5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5563" y="2041525"/>
                        <a:ext cx="455612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Arrow Connector 52"/>
          <p:cNvCxnSpPr>
            <a:endCxn id="2092" idx="3"/>
          </p:cNvCxnSpPr>
          <p:nvPr/>
        </p:nvCxnSpPr>
        <p:spPr>
          <a:xfrm rot="10800000">
            <a:off x="6470650" y="2260600"/>
            <a:ext cx="1204913" cy="36513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56"/>
          <p:cNvGrpSpPr>
            <a:grpSpLocks/>
          </p:cNvGrpSpPr>
          <p:nvPr/>
        </p:nvGrpSpPr>
        <p:grpSpPr bwMode="auto">
          <a:xfrm>
            <a:off x="6689725" y="3246438"/>
            <a:ext cx="1477963" cy="638175"/>
            <a:chOff x="6689754" y="3246435"/>
            <a:chExt cx="1477976" cy="638175"/>
          </a:xfrm>
        </p:grpSpPr>
        <p:sp>
          <p:nvSpPr>
            <p:cNvPr id="2099" name="Rectangle 26"/>
            <p:cNvSpPr>
              <a:spLocks noChangeArrowheads="1"/>
            </p:cNvSpPr>
            <p:nvPr/>
          </p:nvSpPr>
          <p:spPr bwMode="auto">
            <a:xfrm>
              <a:off x="6689754" y="3355974"/>
              <a:ext cx="292100" cy="365125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algn="l" rt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kern="120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endParaRPr>
            </a:p>
          </p:txBody>
        </p:sp>
        <p:graphicFrame>
          <p:nvGraphicFramePr>
            <p:cNvPr id="2054" name="Object 6"/>
            <p:cNvGraphicFramePr>
              <a:graphicFrameLocks noChangeAspect="1"/>
            </p:cNvGraphicFramePr>
            <p:nvPr/>
          </p:nvGraphicFramePr>
          <p:xfrm>
            <a:off x="7712118" y="3246435"/>
            <a:ext cx="455612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798" name="Equation" r:id="rId7" imgW="126720" imgH="177480" progId="Equation.3">
                    <p:embed/>
                  </p:oleObj>
                </mc:Choice>
                <mc:Fallback>
                  <p:oleObj name="Equation" r:id="rId7" imgW="1267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2118" y="3246435"/>
                          <a:ext cx="455612" cy="6381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4" name="Straight Arrow Connector 53"/>
            <p:cNvCxnSpPr/>
            <p:nvPr/>
          </p:nvCxnSpPr>
          <p:spPr>
            <a:xfrm rot="10800000">
              <a:off x="7054882" y="3502022"/>
              <a:ext cx="693744" cy="3651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5" name="TextBox 58"/>
          <p:cNvSpPr txBox="1">
            <a:spLocks noChangeArrowheads="1"/>
          </p:cNvSpPr>
          <p:nvPr/>
        </p:nvSpPr>
        <p:spPr bwMode="auto">
          <a:xfrm>
            <a:off x="179387" y="5113687"/>
            <a:ext cx="50022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Distance reveals how dissimilar texture from window a is from texture in window b.</a:t>
            </a:r>
          </a:p>
        </p:txBody>
      </p:sp>
      <p:pic>
        <p:nvPicPr>
          <p:cNvPr id="1070" name="Picture 46" descr="http://farm4.static.flickr.com/3220/2480107713_c8ddaf380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46663" y="4633913"/>
            <a:ext cx="2665412" cy="195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Rectangle 26"/>
          <p:cNvSpPr>
            <a:spLocks noChangeArrowheads="1"/>
          </p:cNvSpPr>
          <p:nvPr/>
        </p:nvSpPr>
        <p:spPr bwMode="auto">
          <a:xfrm>
            <a:off x="5594350" y="5291138"/>
            <a:ext cx="292100" cy="3651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kern="120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graphicFrame>
        <p:nvGraphicFramePr>
          <p:cNvPr id="61" name="Object 8"/>
          <p:cNvGraphicFramePr>
            <a:graphicFrameLocks noChangeAspect="1"/>
          </p:cNvGraphicFramePr>
          <p:nvPr/>
        </p:nvGraphicFramePr>
        <p:xfrm>
          <a:off x="7931150" y="5145088"/>
          <a:ext cx="4556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99" name="EcuaciÛn" r:id="rId10" imgW="126720" imgH="177480" progId="Equation.3">
                  <p:embed/>
                </p:oleObj>
              </mc:Choice>
              <mc:Fallback>
                <p:oleObj name="EcuaciÛn" r:id="rId10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1150" y="5145088"/>
                        <a:ext cx="455613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Straight Arrow Connector 61"/>
          <p:cNvCxnSpPr/>
          <p:nvPr/>
        </p:nvCxnSpPr>
        <p:spPr>
          <a:xfrm rot="10800000" flipV="1">
            <a:off x="5959475" y="5437188"/>
            <a:ext cx="2044700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51823" y="5963335"/>
            <a:ext cx="4801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If the whole image contains the same texture, what would be the feature space representation looks like?</a:t>
            </a:r>
            <a:endParaRPr lang="en-US" sz="1400" b="1" dirty="0"/>
          </a:p>
        </p:txBody>
      </p:sp>
      <p:graphicFrame>
        <p:nvGraphicFramePr>
          <p:cNvPr id="63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41807"/>
              </p:ext>
            </p:extLst>
          </p:nvPr>
        </p:nvGraphicFramePr>
        <p:xfrm>
          <a:off x="3429000" y="3276600"/>
          <a:ext cx="45561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00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276600"/>
                        <a:ext cx="455612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182144"/>
              </p:ext>
            </p:extLst>
          </p:nvPr>
        </p:nvGraphicFramePr>
        <p:xfrm>
          <a:off x="1676400" y="1905000"/>
          <a:ext cx="4556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01" name="Equation" r:id="rId12" imgW="126720" imgH="177480" progId="Equation.3">
                  <p:embed/>
                </p:oleObj>
              </mc:Choice>
              <mc:Fallback>
                <p:oleObj name="Equation" r:id="rId12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05000"/>
                        <a:ext cx="455612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5" name="Straight Arrow Connector 92"/>
          <p:cNvCxnSpPr>
            <a:cxnSpLocks noChangeShapeType="1"/>
          </p:cNvCxnSpPr>
          <p:nvPr/>
        </p:nvCxnSpPr>
        <p:spPr bwMode="auto">
          <a:xfrm flipH="1" flipV="1">
            <a:off x="1531605" y="2624808"/>
            <a:ext cx="1310020" cy="877218"/>
          </a:xfrm>
          <a:prstGeom prst="straightConnector1">
            <a:avLst/>
          </a:prstGeom>
          <a:noFill/>
          <a:ln w="57150" algn="ctr">
            <a:solidFill>
              <a:srgbClr val="002060"/>
            </a:solidFill>
            <a:round/>
            <a:headEnd type="arrow" w="med" len="med"/>
            <a:tailEnd type="arrow" w="med" len="med"/>
          </a:ln>
        </p:spPr>
      </p:cxnSp>
      <p:sp>
        <p:nvSpPr>
          <p:cNvPr id="66" name="Title 1"/>
          <p:cNvSpPr txBox="1">
            <a:spLocks/>
          </p:cNvSpPr>
          <p:nvPr/>
        </p:nvSpPr>
        <p:spPr>
          <a:xfrm>
            <a:off x="457200" y="2286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mtClean="0"/>
              <a:t>Texture representation: example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264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/>
              <a:t>Texture representation: window scale</a:t>
            </a:r>
          </a:p>
        </p:txBody>
      </p:sp>
      <p:sp>
        <p:nvSpPr>
          <p:cNvPr id="374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We’re assuming we know the relevant window size for which we collect these statistics.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84FD305-6FB9-BD4B-B0EA-9636745BC761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 l="19641" t="25316" r="36766" b="18987"/>
          <a:stretch>
            <a:fillRect/>
          </a:stretch>
        </p:blipFill>
        <p:spPr bwMode="auto">
          <a:xfrm>
            <a:off x="811213" y="2954338"/>
            <a:ext cx="32416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25950" y="3100388"/>
            <a:ext cx="471805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dirty="0"/>
              <a:t>Possible to perform scale selection by looking for window scale where texture description </a:t>
            </a:r>
            <a:r>
              <a:rPr lang="en-US" sz="2800" dirty="0" smtClean="0"/>
              <a:t>is not </a:t>
            </a:r>
            <a:r>
              <a:rPr lang="en-US" sz="2800" dirty="0"/>
              <a:t>changing.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029200" y="556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1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banks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Our previous example used two filters, and resulted in a 2-dimensional feature vector to describe texture in a window.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x and y derivatives revealed something about local structure.</a:t>
            </a:r>
          </a:p>
          <a:p>
            <a:pPr lvl="1"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We can generalize to apply a collection of multiple (</a:t>
            </a:r>
            <a:r>
              <a:rPr lang="en-US" i="1" dirty="0" smtClean="0"/>
              <a:t>d</a:t>
            </a:r>
            <a:r>
              <a:rPr lang="en-US" dirty="0" smtClean="0"/>
              <a:t>) filters: a “filter bank”.</a:t>
            </a:r>
          </a:p>
          <a:p>
            <a:pPr>
              <a:spcAft>
                <a:spcPts val="600"/>
              </a:spcAft>
            </a:pPr>
            <a:endParaRPr lang="en-US" dirty="0" smtClean="0"/>
          </a:p>
          <a:p>
            <a:pPr>
              <a:spcAft>
                <a:spcPts val="600"/>
              </a:spcAft>
            </a:pPr>
            <a:r>
              <a:rPr lang="en-US" dirty="0" smtClean="0"/>
              <a:t>Then our feature vectors will be </a:t>
            </a:r>
            <a:r>
              <a:rPr lang="en-US" i="1" dirty="0" smtClean="0"/>
              <a:t>d</a:t>
            </a:r>
            <a:r>
              <a:rPr lang="en-US" dirty="0" smtClean="0"/>
              <a:t>-dimensional.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still can think of nearness, farness in feature space.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E6AA19F-4B97-5D42-8772-8A27AEF1A70C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2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filters to put in the bank?</a:t>
            </a:r>
          </a:p>
          <a:p>
            <a:pPr lvl="1"/>
            <a:r>
              <a:rPr lang="en-US" dirty="0" smtClean="0"/>
              <a:t>Typically, we want a combination of scales and orientations, different types of patterns.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DFBEBCD-8F76-D044-AAB7-6DAB57FD8044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78883" name="Content Placeholder 3" descr="lmfilter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9108" y="3352800"/>
            <a:ext cx="6832600" cy="231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84" name="TextBox 4"/>
          <p:cNvSpPr txBox="1">
            <a:spLocks noChangeArrowheads="1"/>
          </p:cNvSpPr>
          <p:nvPr/>
        </p:nvSpPr>
        <p:spPr bwMode="auto">
          <a:xfrm>
            <a:off x="228600" y="6093296"/>
            <a:ext cx="891539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600" dirty="0" err="1"/>
              <a:t>Matlab</a:t>
            </a:r>
            <a:r>
              <a:rPr lang="en-US" sz="1600" dirty="0"/>
              <a:t> code available for these examples: </a:t>
            </a:r>
            <a:endParaRPr lang="en-US" sz="1600" dirty="0" smtClean="0"/>
          </a:p>
          <a:p>
            <a:pPr eaLnBrk="0" hangingPunct="0"/>
            <a:r>
              <a:rPr lang="en-US" sz="1600" dirty="0" smtClean="0"/>
              <a:t>http</a:t>
            </a:r>
            <a:r>
              <a:rPr lang="en-US" sz="1600" dirty="0"/>
              <a:t>://www.robots.ox.ac.uk/~vgg/research/texclass/filters.html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0" y="3962400"/>
            <a:ext cx="10223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scales</a:t>
            </a:r>
          </a:p>
        </p:txBody>
      </p:sp>
      <p:sp>
        <p:nvSpPr>
          <p:cNvPr id="9" name="Left Brace 8"/>
          <p:cNvSpPr>
            <a:spLocks/>
          </p:cNvSpPr>
          <p:nvPr/>
        </p:nvSpPr>
        <p:spPr bwMode="auto">
          <a:xfrm>
            <a:off x="997483" y="3425825"/>
            <a:ext cx="292100" cy="1570037"/>
          </a:xfrm>
          <a:prstGeom prst="leftBrace">
            <a:avLst>
              <a:gd name="adj1" fmla="val 8336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Left Brace 9"/>
          <p:cNvSpPr>
            <a:spLocks/>
          </p:cNvSpPr>
          <p:nvPr/>
        </p:nvSpPr>
        <p:spPr bwMode="auto">
          <a:xfrm rot="5400000">
            <a:off x="2841364" y="1581944"/>
            <a:ext cx="328613" cy="3359150"/>
          </a:xfrm>
          <a:prstGeom prst="leftBrace">
            <a:avLst>
              <a:gd name="adj1" fmla="val 832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508658" y="2914650"/>
            <a:ext cx="20081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84928" y="3900467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“Edges”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63202" y="3924942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“Bars”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8474" y="5141909"/>
            <a:ext cx="18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“Spots”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 smtClean="0"/>
              <a:t>Filter banks</a:t>
            </a:r>
          </a:p>
        </p:txBody>
      </p:sp>
    </p:spTree>
    <p:extLst>
      <p:ext uri="{BB962C8B-B14F-4D97-AF65-F5344CB8AC3E}">
        <p14:creationId xmlns:p14="http://schemas.microsoft.com/office/powerpoint/2010/main" val="402028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How to generate filters: using a Gaussian function</a:t>
            </a:r>
            <a:endParaRPr lang="en-US" sz="320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367BC5F-C340-B749-9D65-7421F18465B2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b="1" kern="1200"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28600" y="2590800"/>
            <a:ext cx="2363846" cy="3096640"/>
            <a:chOff x="-65151" y="3027357"/>
            <a:chExt cx="3320302" cy="3669557"/>
          </a:xfrm>
        </p:grpSpPr>
        <p:pic>
          <p:nvPicPr>
            <p:cNvPr id="5" name="Picture 4" descr="isotropic_std9_mean0.jpg"/>
            <p:cNvPicPr>
              <a:picLocks noChangeAspect="1"/>
            </p:cNvPicPr>
            <p:nvPr/>
          </p:nvPicPr>
          <p:blipFill>
            <a:blip r:embed="rId4" cstate="print"/>
            <a:srcRect l="8985" r="6561" b="6478"/>
            <a:stretch>
              <a:fillRect/>
            </a:stretch>
          </p:blipFill>
          <p:spPr>
            <a:xfrm>
              <a:off x="-65151" y="3027357"/>
              <a:ext cx="3320302" cy="2349701"/>
            </a:xfrm>
            <a:prstGeom prst="rect">
              <a:avLst/>
            </a:prstGeom>
          </p:spPr>
        </p:pic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738135" y="5546754"/>
            <a:ext cx="1789137" cy="1150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693" name="Equation" r:id="rId5" imgW="711000" imgH="457200" progId="Equation.3">
                    <p:embed/>
                  </p:oleObj>
                </mc:Choice>
                <mc:Fallback>
                  <p:oleObj name="Equation" r:id="rId5" imgW="7110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135" y="5546754"/>
                          <a:ext cx="1789137" cy="1150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3441744" y="2736852"/>
            <a:ext cx="2313551" cy="2988797"/>
            <a:chOff x="3147993" y="3173409"/>
            <a:chExt cx="3249657" cy="3541761"/>
          </a:xfrm>
        </p:grpSpPr>
        <p:pic>
          <p:nvPicPr>
            <p:cNvPr id="6" name="Picture 5" descr="anisotropic_diag_16_9_mean0.jpg"/>
            <p:cNvPicPr>
              <a:picLocks noChangeAspect="1"/>
            </p:cNvPicPr>
            <p:nvPr/>
          </p:nvPicPr>
          <p:blipFill>
            <a:blip r:embed="rId7" cstate="print"/>
            <a:srcRect l="9583" t="4686" r="7759" b="5337"/>
            <a:stretch>
              <a:fillRect/>
            </a:stretch>
          </p:blipFill>
          <p:spPr>
            <a:xfrm>
              <a:off x="3147993" y="3173409"/>
              <a:ext cx="3249657" cy="2260631"/>
            </a:xfrm>
            <a:prstGeom prst="rect">
              <a:avLst/>
            </a:prstGeom>
          </p:spPr>
        </p:pic>
        <p:graphicFrame>
          <p:nvGraphicFramePr>
            <p:cNvPr id="561157" name="Object 5"/>
            <p:cNvGraphicFramePr>
              <a:graphicFrameLocks noChangeAspect="1"/>
            </p:cNvGraphicFramePr>
            <p:nvPr/>
          </p:nvGraphicFramePr>
          <p:xfrm>
            <a:off x="3659175" y="5564233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694" name="Equation" r:id="rId8" imgW="774360" imgH="457200" progId="Equation.3">
                    <p:embed/>
                  </p:oleObj>
                </mc:Choice>
                <mc:Fallback>
                  <p:oleObj name="Equation" r:id="rId8" imgW="7743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9175" y="5564233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5"/>
          <p:cNvGrpSpPr/>
          <p:nvPr/>
        </p:nvGrpSpPr>
        <p:grpSpPr>
          <a:xfrm>
            <a:off x="6727914" y="2736852"/>
            <a:ext cx="1871637" cy="2943234"/>
            <a:chOff x="6434163" y="3173409"/>
            <a:chExt cx="2628936" cy="3487769"/>
          </a:xfrm>
        </p:grpSpPr>
        <p:pic>
          <p:nvPicPr>
            <p:cNvPr id="561154" name="Picture 2"/>
            <p:cNvPicPr>
              <a:picLocks noChangeAspect="1" noChangeArrowheads="1"/>
            </p:cNvPicPr>
            <p:nvPr/>
          </p:nvPicPr>
          <p:blipFill>
            <a:blip r:embed="rId10" cstate="print"/>
            <a:srcRect l="55110" t="31985" r="17936" b="36500"/>
            <a:stretch>
              <a:fillRect/>
            </a:stretch>
          </p:blipFill>
          <p:spPr bwMode="auto">
            <a:xfrm>
              <a:off x="6434163" y="3173409"/>
              <a:ext cx="2628936" cy="2227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61158" name="Object 6"/>
            <p:cNvGraphicFramePr>
              <a:graphicFrameLocks noChangeAspect="1"/>
            </p:cNvGraphicFramePr>
            <p:nvPr/>
          </p:nvGraphicFramePr>
          <p:xfrm>
            <a:off x="6762780" y="5510241"/>
            <a:ext cx="1949450" cy="1150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695" name="EcuaciÛn" r:id="rId11" imgW="774360" imgH="457200" progId="Equation.3">
                    <p:embed/>
                  </p:oleObj>
                </mc:Choice>
                <mc:Fallback>
                  <p:oleObj name="EcuaciÛn" r:id="rId11" imgW="7743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2780" y="5510241"/>
                          <a:ext cx="1949450" cy="1150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561159" name="Picture 7"/>
          <p:cNvPicPr>
            <a:picLocks noChangeAspect="1" noChangeArrowheads="1"/>
          </p:cNvPicPr>
          <p:nvPr/>
        </p:nvPicPr>
        <p:blipFill>
          <a:blip r:embed="rId13" cstate="print"/>
          <a:srcRect l="9195" t="40701" r="3125" b="43284"/>
          <a:stretch>
            <a:fillRect/>
          </a:stretch>
        </p:blipFill>
        <p:spPr bwMode="auto">
          <a:xfrm>
            <a:off x="336492" y="1306497"/>
            <a:ext cx="8551917" cy="113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4"/>
          <p:cNvSpPr txBox="1">
            <a:spLocks noChangeArrowheads="1"/>
          </p:cNvSpPr>
          <p:nvPr/>
        </p:nvSpPr>
        <p:spPr bwMode="auto">
          <a:xfrm>
            <a:off x="228600" y="6093296"/>
            <a:ext cx="891539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600" dirty="0" err="1"/>
              <a:t>Matlab</a:t>
            </a:r>
            <a:r>
              <a:rPr lang="en-US" sz="1600" dirty="0"/>
              <a:t> code available for these examples: </a:t>
            </a:r>
            <a:endParaRPr lang="en-US" sz="1600" dirty="0" smtClean="0"/>
          </a:p>
          <a:p>
            <a:pPr eaLnBrk="0" hangingPunct="0"/>
            <a:r>
              <a:rPr lang="en-US" sz="1600" dirty="0" smtClean="0"/>
              <a:t>http</a:t>
            </a:r>
            <a:r>
              <a:rPr lang="en-US" sz="1600" dirty="0"/>
              <a:t>://www.robots.ox.ac.uk/~vgg/research/texclass/filters.html</a:t>
            </a:r>
          </a:p>
        </p:txBody>
      </p:sp>
    </p:spTree>
    <p:extLst>
      <p:ext uri="{BB962C8B-B14F-4D97-AF65-F5344CB8AC3E}">
        <p14:creationId xmlns:p14="http://schemas.microsoft.com/office/powerpoint/2010/main" val="182635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lterban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466" y="952500"/>
            <a:ext cx="8658225" cy="6591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bank</a:t>
            </a:r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2216D5E-F5AC-5D4A-803D-6B36816C27B7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28601" y="6172200"/>
            <a:ext cx="89153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1200" dirty="0" err="1"/>
              <a:t>Matlab</a:t>
            </a:r>
            <a:r>
              <a:rPr lang="en-US" sz="1200" dirty="0"/>
              <a:t> code available for these examples: </a:t>
            </a:r>
            <a:endParaRPr lang="en-US" sz="1200" dirty="0" smtClean="0"/>
          </a:p>
          <a:p>
            <a:pPr eaLnBrk="0" hangingPunct="0"/>
            <a:r>
              <a:rPr lang="en-US" sz="1200" dirty="0" smtClean="0"/>
              <a:t>http</a:t>
            </a:r>
            <a:r>
              <a:rPr lang="en-US" sz="1200" dirty="0"/>
              <a:t>://www.robots.ox.ac.uk/~vgg/research/texclass/filters.html</a:t>
            </a:r>
          </a:p>
        </p:txBody>
      </p:sp>
    </p:spTree>
    <p:extLst>
      <p:ext uri="{BB962C8B-B14F-4D97-AF65-F5344CB8AC3E}">
        <p14:creationId xmlns:p14="http://schemas.microsoft.com/office/powerpoint/2010/main" val="415184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990600"/>
          </a:xfrm>
        </p:spPr>
        <p:txBody>
          <a:bodyPr/>
          <a:lstStyle/>
          <a:p>
            <a:r>
              <a:rPr lang="ca-ES" dirty="0" err="1"/>
              <a:t>What</a:t>
            </a:r>
            <a:r>
              <a:rPr lang="ca-ES" dirty="0"/>
              <a:t> textures do </a:t>
            </a:r>
            <a:r>
              <a:rPr lang="ca-ES" dirty="0" err="1"/>
              <a:t>you</a:t>
            </a:r>
            <a:r>
              <a:rPr lang="ca-ES" dirty="0"/>
              <a:t> </a:t>
            </a:r>
            <a:r>
              <a:rPr lang="ca-ES" dirty="0" err="1"/>
              <a:t>know</a:t>
            </a:r>
            <a:r>
              <a:rPr lang="ca-ES" dirty="0" smtClean="0"/>
              <a:t>?</a:t>
            </a:r>
            <a:endParaRPr lang="en-US" dirty="0" smtClean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B289DC1-B324-A44E-930C-605300BBDEA4}" type="datetime10">
              <a:rPr lang="en-US" b="1" kern="1200" smtClean="0">
                <a:ea typeface="+mn-ea"/>
                <a:cs typeface="+mn-cs"/>
              </a:rPr>
              <a:t>23:31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Computational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6019" name="TextBox 3"/>
          <p:cNvSpPr txBox="1">
            <a:spLocks noChangeArrowheads="1"/>
          </p:cNvSpPr>
          <p:nvPr/>
        </p:nvSpPr>
        <p:spPr bwMode="auto">
          <a:xfrm>
            <a:off x="1981200" y="6197600"/>
            <a:ext cx="5562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dirty="0"/>
              <a:t>What </a:t>
            </a:r>
            <a:r>
              <a:rPr lang="en-US" sz="2800" dirty="0" smtClean="0"/>
              <a:t>does define </a:t>
            </a:r>
            <a:r>
              <a:rPr lang="en-US" sz="2800" dirty="0"/>
              <a:t>a texture?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900" y="1308100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6150" y="1317625"/>
            <a:ext cx="1474788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6150" y="4565650"/>
            <a:ext cx="1485900" cy="14747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5125" y="1317625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73900" y="1317625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6900" y="2933700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22500" y="2935288"/>
            <a:ext cx="1474788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35400" y="2936875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454650" y="2946400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4" name="Picture 1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77075" y="2946400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5" name="Picture 1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6900" y="4565650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6" name="Picture 1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25875" y="1317625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7" name="Picture 1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835400" y="4565650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8" name="Picture 2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454650" y="4575175"/>
            <a:ext cx="1474788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9" name="Picture 2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67550" y="4575175"/>
            <a:ext cx="1485900" cy="14859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7191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75C2F4F-BC95-7647-B0E2-31E8FEBA4F70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5" name="Picture 4" descr="capita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471311"/>
            <a:ext cx="5181600" cy="6285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4399674" y="2165936"/>
            <a:ext cx="90917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Image from http://www.texasexplorer.com/austincap2.jpg</a:t>
            </a:r>
            <a:endParaRPr lang="en-US" sz="13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6581001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14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09837" y="325395"/>
            <a:ext cx="419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Showing magnitude of responses</a:t>
            </a:r>
            <a:endParaRPr lang="en-US" dirty="0"/>
          </a:p>
        </p:txBody>
      </p:sp>
      <p:pic>
        <p:nvPicPr>
          <p:cNvPr id="9" name="Picture 8" descr="capital.jpgfiltermag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 descr="filter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3310" y="1"/>
            <a:ext cx="2770689" cy="20780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4D94A2B-D921-1249-BEA2-0BF81DABC2D5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17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BA54508E-E571-434C-9510-7ED5F6D89595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7650" y="0"/>
            <a:ext cx="2746349" cy="2059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30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16AB07E8-C22F-D545-A12B-75493A4B2CCF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61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86E4F18-E300-824E-AE18-A0B801F0AFD6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454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3A83146-59C4-AD49-959A-BAAB3CA71A4A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992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AAE3994-693F-B641-B712-843EA787DA53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7188" y="0"/>
            <a:ext cx="2636811" cy="1977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2774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E912EFE-E58F-5145-9EF8-A67689FDF95A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793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0AA927C-A1EA-4B4F-9C17-61DB2B273C5E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44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699661A-11E5-BF42-AF1A-CB8F3252900F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7188" y="0"/>
            <a:ext cx="2636811" cy="1977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870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1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85B85AE-D545-3D46-9F90-B880C72543E1}" type="datetime10">
              <a:rPr lang="en-US" smtClean="0"/>
              <a:t>23:31</a:t>
            </a:fld>
            <a:endParaRPr lang="es-ES" smtClean="0"/>
          </a:p>
        </p:txBody>
      </p:sp>
      <p:sp>
        <p:nvSpPr>
          <p:cNvPr id="22530" name="2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s-ES" dirty="0" smtClean="0"/>
              <a:t>Artificial </a:t>
            </a:r>
            <a:r>
              <a:rPr lang="es-ES" dirty="0" err="1" smtClean="0"/>
              <a:t>Vision</a:t>
            </a:r>
            <a:endParaRPr lang="es-ES" dirty="0" smtClean="0"/>
          </a:p>
        </p:txBody>
      </p:sp>
      <p:sp>
        <p:nvSpPr>
          <p:cNvPr id="22531" name="3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45123D0-E95E-472A-B3D1-D3B65B08585C}" type="slidenum">
              <a:rPr lang="es-ES" smtClean="0"/>
              <a:pPr/>
              <a:t>4</a:t>
            </a:fld>
            <a:endParaRPr lang="es-ES" smtClean="0"/>
          </a:p>
        </p:txBody>
      </p:sp>
      <p:sp>
        <p:nvSpPr>
          <p:cNvPr id="22532" name="Text Box 2"/>
          <p:cNvSpPr txBox="1">
            <a:spLocks noChangeArrowheads="1"/>
          </p:cNvSpPr>
          <p:nvPr/>
        </p:nvSpPr>
        <p:spPr bwMode="auto">
          <a:xfrm>
            <a:off x="304800" y="304800"/>
            <a:ext cx="645330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40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What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textures do </a:t>
            </a:r>
            <a:r>
              <a:rPr lang="ca-ES" sz="40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you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</a:t>
            </a:r>
            <a:r>
              <a:rPr lang="ca-ES" sz="4000" spc="-100" dirty="0" err="1" smtClean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know</a:t>
            </a:r>
            <a:r>
              <a:rPr lang="ca-ES" sz="4000" spc="-100" dirty="0" smtClean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?</a:t>
            </a:r>
            <a:endParaRPr lang="en-GB" sz="4000" spc="-100" dirty="0">
              <a:solidFill>
                <a:schemeClr val="tx2"/>
              </a:solidFill>
              <a:latin typeface="Arial"/>
              <a:ea typeface="+mj-ea"/>
              <a:cs typeface="+mj-cs"/>
            </a:endParaRPr>
          </a:p>
        </p:txBody>
      </p:sp>
      <p:pic>
        <p:nvPicPr>
          <p:cNvPr id="20485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576" y="1019175"/>
            <a:ext cx="3818076" cy="51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019175"/>
            <a:ext cx="3834917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134402" y="6178689"/>
            <a:ext cx="832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P. </a:t>
            </a:r>
            <a:r>
              <a:rPr lang="en-US" sz="1800" dirty="0" err="1" smtClean="0"/>
              <a:t>Brodatz</a:t>
            </a:r>
            <a:r>
              <a:rPr lang="en-US" sz="1800" dirty="0" smtClean="0"/>
              <a:t>. </a:t>
            </a:r>
            <a:r>
              <a:rPr lang="en-US" sz="1800" i="1" dirty="0" smtClean="0"/>
              <a:t>Textures: A Photographic Album for Artists and Designers.</a:t>
            </a:r>
            <a:r>
              <a:rPr lang="en-US" sz="1800" dirty="0" smtClean="0"/>
              <a:t> Dover, NY, 1966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5130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339B237E-3456-DC49-A009-8DEC42D86A70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4162" y="0"/>
            <a:ext cx="2709837" cy="2032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44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4E7641B-8C98-8541-9F57-8719BE85B352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1992" y="0"/>
            <a:ext cx="2722008" cy="2041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185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256FE5C-899C-F741-A403-8CE423068431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1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filter1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4096" y="0"/>
            <a:ext cx="2429904" cy="1822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251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2E16B49-A7F1-CE49-B0E9-8A5F151189B5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8044" y="-1"/>
            <a:ext cx="2575956" cy="19319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09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FEE0531-20B1-604B-9119-D9120AC2A877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1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0676" y="0"/>
            <a:ext cx="2673324" cy="2004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02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1625A4C-C1DC-2F46-82D9-C0E5C1293568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1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4162" y="0"/>
            <a:ext cx="2709837" cy="2032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530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F9DFFB0-4295-CD4D-9601-121F3E819502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1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3308" y="0"/>
            <a:ext cx="2770692" cy="20780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445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D8C555B4-4358-7A4E-945B-0771B582B5E3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5940" y="0"/>
            <a:ext cx="2868060" cy="2151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090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4BF273FD-B066-B74D-9D41-00AF44A08F90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3" name="Picture 2" descr="capital.jpgfiltermag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filter1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97650" y="0"/>
            <a:ext cx="2746350" cy="2059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85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pital_filter38_magnitude_Sqr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5830" y="398421"/>
            <a:ext cx="5942019" cy="6138706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1AD7426-EB32-4B41-89A5-87733A02BD70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4" name="Picture 3" descr="filter3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4162" y="0"/>
            <a:ext cx="2709837" cy="2032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79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Includes: more regular patterns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CCF83FC-0820-D24E-A83E-1040F56E2B7B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8806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940453"/>
            <a:ext cx="1597379" cy="1550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17"/>
          <p:cNvPicPr>
            <a:picLocks noChangeAspect="1" noChangeArrowheads="1"/>
          </p:cNvPicPr>
          <p:nvPr/>
        </p:nvPicPr>
        <p:blipFill>
          <a:blip r:embed="rId5" cstate="print"/>
          <a:srcRect l="6250" t="7858" r="6667" b="8383"/>
          <a:stretch>
            <a:fillRect/>
          </a:stretch>
        </p:blipFill>
        <p:spPr bwMode="auto">
          <a:xfrm>
            <a:off x="3200400" y="1939293"/>
            <a:ext cx="1791001" cy="1548974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</p:spPr>
      </p:pic>
      <p:pic>
        <p:nvPicPr>
          <p:cNvPr id="88068" name="Picture 2" descr="http://www.ux.uis.no/~tranden/brodatz/D102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72200" y="1903588"/>
            <a:ext cx="1597379" cy="1597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/>
          <a:srcRect l="50700" t="27486" r="36833" b="52623"/>
          <a:stretch>
            <a:fillRect/>
          </a:stretch>
        </p:blipFill>
        <p:spPr bwMode="auto">
          <a:xfrm>
            <a:off x="4635500" y="4741686"/>
            <a:ext cx="1391356" cy="14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/>
          <a:srcRect l="35968" t="27486" r="50999" b="52623"/>
          <a:stretch>
            <a:fillRect/>
          </a:stretch>
        </p:blipFill>
        <p:spPr bwMode="auto">
          <a:xfrm>
            <a:off x="2590800" y="4728633"/>
            <a:ext cx="1439333" cy="1439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903511"/>
              </p:ext>
            </p:extLst>
          </p:nvPr>
        </p:nvGraphicFramePr>
        <p:xfrm>
          <a:off x="841022" y="4800600"/>
          <a:ext cx="1343378" cy="1343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670" name="PhotoSuite Image" r:id="rId8" imgW="2438280" imgH="2438280" progId="">
                  <p:embed/>
                </p:oleObj>
              </mc:Choice>
              <mc:Fallback>
                <p:oleObj name="PhotoSuite Image" r:id="rId8" imgW="2438280" imgH="243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022" y="4800600"/>
                        <a:ext cx="1343378" cy="13433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107763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579452"/>
              </p:ext>
            </p:extLst>
          </p:nvPr>
        </p:nvGraphicFramePr>
        <p:xfrm>
          <a:off x="6632223" y="4780227"/>
          <a:ext cx="134337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671" name="PhotoSuite Image" r:id="rId10" imgW="1219320" imgH="1219320" progId="">
                  <p:embed/>
                </p:oleObj>
              </mc:Choice>
              <mc:Fallback>
                <p:oleObj name="PhotoSuite Image" r:id="rId10" imgW="1219320" imgH="12193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223" y="4780227"/>
                        <a:ext cx="1343378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57200" y="36195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"/>
              </a:rPr>
              <a:t>Includes: more random patterns</a:t>
            </a:r>
          </a:p>
        </p:txBody>
      </p:sp>
    </p:spTree>
    <p:extLst>
      <p:ext uri="{BB962C8B-B14F-4D97-AF65-F5344CB8AC3E}">
        <p14:creationId xmlns:p14="http://schemas.microsoft.com/office/powerpoint/2010/main" val="83653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800" i="1" dirty="0" smtClean="0"/>
              <a:t>How to recover the image with the most similar texture?</a:t>
            </a:r>
            <a:endParaRPr lang="en-US" sz="2800" dirty="0" smtClean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C7676E6-8762-D445-9648-9E27FD1F0006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grpSp>
        <p:nvGrpSpPr>
          <p:cNvPr id="86" name="Agrupar 85"/>
          <p:cNvGrpSpPr/>
          <p:nvPr/>
        </p:nvGrpSpPr>
        <p:grpSpPr>
          <a:xfrm>
            <a:off x="3429000" y="1981200"/>
            <a:ext cx="5486400" cy="3505200"/>
            <a:chOff x="5872610" y="2027324"/>
            <a:chExt cx="3090953" cy="2164391"/>
          </a:xfrm>
        </p:grpSpPr>
        <p:graphicFrame>
          <p:nvGraphicFramePr>
            <p:cNvPr id="87" name="Objeto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41834785"/>
                </p:ext>
              </p:extLst>
            </p:nvPr>
          </p:nvGraphicFramePr>
          <p:xfrm>
            <a:off x="5872610" y="2027324"/>
            <a:ext cx="3090953" cy="2164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6791" name="Documento" r:id="rId5" imgW="5422700" imgH="3797160" progId="Word.Document.12">
                    <p:embed/>
                  </p:oleObj>
                </mc:Choice>
                <mc:Fallback>
                  <p:oleObj name="Documento" r:id="rId5" imgW="5422700" imgH="3797160" progId="Word.Documen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2610" y="2027324"/>
                          <a:ext cx="3090953" cy="21643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8" name="Imagen 87"/>
            <p:cNvPicPr>
              <a:picLocks noChangeAspect="1"/>
            </p:cNvPicPr>
            <p:nvPr/>
          </p:nvPicPr>
          <p:blipFill rotWithShape="1">
            <a:blip r:embed="rId7"/>
            <a:srcRect t="11296"/>
            <a:stretch/>
          </p:blipFill>
          <p:spPr>
            <a:xfrm>
              <a:off x="8178679" y="2027324"/>
              <a:ext cx="660521" cy="546898"/>
            </a:xfrm>
            <a:prstGeom prst="rect">
              <a:avLst/>
            </a:prstGeom>
          </p:spPr>
        </p:pic>
        <p:pic>
          <p:nvPicPr>
            <p:cNvPr id="89" name="Imagen 8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4281" y="2697255"/>
              <a:ext cx="632919" cy="541097"/>
            </a:xfrm>
            <a:prstGeom prst="rect">
              <a:avLst/>
            </a:prstGeom>
          </p:spPr>
        </p:pic>
      </p:grpSp>
      <p:sp>
        <p:nvSpPr>
          <p:cNvPr id="90" name="Bisel 89"/>
          <p:cNvSpPr/>
          <p:nvPr/>
        </p:nvSpPr>
        <p:spPr>
          <a:xfrm>
            <a:off x="152400" y="2743198"/>
            <a:ext cx="1784066" cy="1676401"/>
          </a:xfrm>
          <a:prstGeom prst="bevel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91" name="Picture 4" descr="DANTE:Users:fciompi:Dropbox:VisionArtificial:2011_2012:codigo:P2:buildings:buildings_4.jp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" y="2895598"/>
            <a:ext cx="1327502" cy="1229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Conector recto de flecha 10"/>
          <p:cNvCxnSpPr/>
          <p:nvPr/>
        </p:nvCxnSpPr>
        <p:spPr>
          <a:xfrm flipV="1">
            <a:off x="2133600" y="2438400"/>
            <a:ext cx="129540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de flecha 96"/>
          <p:cNvCxnSpPr/>
          <p:nvPr/>
        </p:nvCxnSpPr>
        <p:spPr>
          <a:xfrm>
            <a:off x="2133600" y="35814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de flecha 99"/>
          <p:cNvCxnSpPr/>
          <p:nvPr/>
        </p:nvCxnSpPr>
        <p:spPr>
          <a:xfrm>
            <a:off x="2133600" y="3581400"/>
            <a:ext cx="13716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4" descr="capital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800" y="2895600"/>
            <a:ext cx="1524000" cy="130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apital.jpgfiltermag18.jpg"/>
          <p:cNvPicPr>
            <a:picLocks noChangeAspect="1"/>
          </p:cNvPicPr>
          <p:nvPr/>
        </p:nvPicPr>
        <p:blipFill rotWithShape="1">
          <a:blip r:embed="rId3" cstate="print"/>
          <a:srcRect l="25538" t="7101" r="23501" b="10818"/>
          <a:stretch/>
        </p:blipFill>
        <p:spPr>
          <a:xfrm>
            <a:off x="1828800" y="609600"/>
            <a:ext cx="3810000" cy="4102097"/>
          </a:xfrm>
          <a:prstGeom prst="rect">
            <a:avLst/>
          </a:prstGeom>
        </p:spPr>
      </p:pic>
      <p:pic>
        <p:nvPicPr>
          <p:cNvPr id="14" name="Picture 2" descr="capital.jpgfiltermag18.jpg"/>
          <p:cNvPicPr>
            <a:picLocks noChangeAspect="1"/>
          </p:cNvPicPr>
          <p:nvPr/>
        </p:nvPicPr>
        <p:blipFill rotWithShape="1">
          <a:blip r:embed="rId3" cstate="print"/>
          <a:srcRect l="25538" t="7101" r="23501" b="10818"/>
          <a:stretch/>
        </p:blipFill>
        <p:spPr>
          <a:xfrm>
            <a:off x="1524000" y="990600"/>
            <a:ext cx="3810000" cy="4102097"/>
          </a:xfrm>
          <a:prstGeom prst="rect">
            <a:avLst/>
          </a:prstGeom>
        </p:spPr>
      </p:pic>
      <p:pic>
        <p:nvPicPr>
          <p:cNvPr id="13" name="Picture 2" descr="capital.jpgfiltermag18.jpg"/>
          <p:cNvPicPr>
            <a:picLocks noChangeAspect="1"/>
          </p:cNvPicPr>
          <p:nvPr/>
        </p:nvPicPr>
        <p:blipFill rotWithShape="1">
          <a:blip r:embed="rId3" cstate="print"/>
          <a:srcRect l="25538" t="7101" r="23501" b="10818"/>
          <a:stretch/>
        </p:blipFill>
        <p:spPr>
          <a:xfrm>
            <a:off x="1219200" y="1447800"/>
            <a:ext cx="3810000" cy="4102097"/>
          </a:xfrm>
          <a:prstGeom prst="rect">
            <a:avLst/>
          </a:prstGeom>
        </p:spPr>
      </p:pic>
      <p:pic>
        <p:nvPicPr>
          <p:cNvPr id="7" name="Picture 6" descr="capital_filter38_magnitude_Sqrt.jpg"/>
          <p:cNvPicPr>
            <a:picLocks noChangeAspect="1"/>
          </p:cNvPicPr>
          <p:nvPr/>
        </p:nvPicPr>
        <p:blipFill rotWithShape="1">
          <a:blip r:embed="rId4" cstate="print"/>
          <a:srcRect t="7654" r="9434"/>
          <a:stretch/>
        </p:blipFill>
        <p:spPr>
          <a:xfrm>
            <a:off x="381001" y="1982596"/>
            <a:ext cx="4379454" cy="4613310"/>
          </a:xfrm>
          <a:prstGeom prst="rect">
            <a:avLst/>
          </a:prstGeom>
        </p:spPr>
      </p:pic>
      <p:pic>
        <p:nvPicPr>
          <p:cNvPr id="6" name="Picture 5" descr="filterbank.jpg"/>
          <p:cNvPicPr>
            <a:picLocks noChangeAspect="1"/>
          </p:cNvPicPr>
          <p:nvPr/>
        </p:nvPicPr>
        <p:blipFill>
          <a:blip r:embed="rId5" cstate="print"/>
          <a:srcRect l="9699" t="5540" r="7644" b="19122"/>
          <a:stretch>
            <a:fillRect/>
          </a:stretch>
        </p:blipFill>
        <p:spPr>
          <a:xfrm>
            <a:off x="6407673" y="361908"/>
            <a:ext cx="2736327" cy="18986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 flipV="1">
            <a:off x="2914620" y="3711581"/>
            <a:ext cx="228600" cy="195260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9400" y="3276600"/>
            <a:ext cx="32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[r1, r2, …, r38]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endCxn id="8" idx="3"/>
          </p:cNvCxnSpPr>
          <p:nvPr/>
        </p:nvCxnSpPr>
        <p:spPr bwMode="auto">
          <a:xfrm flipH="1">
            <a:off x="2914620" y="3559182"/>
            <a:ext cx="3581400" cy="25002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867400" y="2362200"/>
            <a:ext cx="3152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form a feature vector from the list of responses at each pixel.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sp>
        <p:nvSpPr>
          <p:cNvPr id="16" name="CuadroTexto 15"/>
          <p:cNvSpPr txBox="1"/>
          <p:nvPr/>
        </p:nvSpPr>
        <p:spPr>
          <a:xfrm rot="18653329">
            <a:off x="1015450" y="582751"/>
            <a:ext cx="110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en-US" dirty="0"/>
          </a:p>
        </p:txBody>
      </p:sp>
      <p:sp>
        <p:nvSpPr>
          <p:cNvPr id="18" name="Rectangle 7"/>
          <p:cNvSpPr/>
          <p:nvPr/>
        </p:nvSpPr>
        <p:spPr bwMode="auto">
          <a:xfrm flipH="1" flipV="1">
            <a:off x="1981200" y="4953000"/>
            <a:ext cx="228600" cy="195260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610380" y="4398959"/>
            <a:ext cx="3245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[r1, r2, …, r38]</a:t>
            </a:r>
            <a:endParaRPr lang="en-US" sz="2400" dirty="0"/>
          </a:p>
        </p:txBody>
      </p:sp>
      <p:cxnSp>
        <p:nvCxnSpPr>
          <p:cNvPr id="20" name="Straight Arrow Connector 10"/>
          <p:cNvCxnSpPr>
            <a:stCxn id="19" idx="1"/>
            <a:endCxn id="18" idx="3"/>
          </p:cNvCxnSpPr>
          <p:nvPr/>
        </p:nvCxnSpPr>
        <p:spPr bwMode="auto">
          <a:xfrm flipH="1">
            <a:off x="1981200" y="4629792"/>
            <a:ext cx="4629180" cy="4208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CuadroTexto 20"/>
          <p:cNvSpPr txBox="1"/>
          <p:nvPr/>
        </p:nvSpPr>
        <p:spPr>
          <a:xfrm rot="16200000">
            <a:off x="6654251" y="3783150"/>
            <a:ext cx="110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en-U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2C8B8F2-0EFB-B04B-AEEF-95DE1D49F102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3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8" grpId="0" animBg="1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apital.jpgfiltermag18.jpg"/>
          <p:cNvPicPr>
            <a:picLocks noChangeAspect="1"/>
          </p:cNvPicPr>
          <p:nvPr/>
        </p:nvPicPr>
        <p:blipFill rotWithShape="1">
          <a:blip r:embed="rId3" cstate="print"/>
          <a:srcRect l="25538" t="7101" r="23501" b="10818"/>
          <a:stretch/>
        </p:blipFill>
        <p:spPr>
          <a:xfrm>
            <a:off x="2996061" y="1142065"/>
            <a:ext cx="1510353" cy="1626146"/>
          </a:xfrm>
          <a:prstGeom prst="rect">
            <a:avLst/>
          </a:prstGeom>
        </p:spPr>
      </p:pic>
      <p:pic>
        <p:nvPicPr>
          <p:cNvPr id="14" name="Picture 2" descr="capital.jpgfiltermag18.jpg"/>
          <p:cNvPicPr>
            <a:picLocks noChangeAspect="1"/>
          </p:cNvPicPr>
          <p:nvPr/>
        </p:nvPicPr>
        <p:blipFill rotWithShape="1">
          <a:blip r:embed="rId3" cstate="print"/>
          <a:srcRect l="25538" t="7101" r="23501" b="10818"/>
          <a:stretch/>
        </p:blipFill>
        <p:spPr>
          <a:xfrm>
            <a:off x="2691261" y="1523065"/>
            <a:ext cx="1510353" cy="1626146"/>
          </a:xfrm>
          <a:prstGeom prst="rect">
            <a:avLst/>
          </a:prstGeom>
        </p:spPr>
      </p:pic>
      <p:pic>
        <p:nvPicPr>
          <p:cNvPr id="13" name="Picture 2" descr="capital.jpgfiltermag18.jpg"/>
          <p:cNvPicPr>
            <a:picLocks noChangeAspect="1"/>
          </p:cNvPicPr>
          <p:nvPr/>
        </p:nvPicPr>
        <p:blipFill rotWithShape="1">
          <a:blip r:embed="rId3" cstate="print"/>
          <a:srcRect l="25538" t="7101" r="23501" b="10818"/>
          <a:stretch/>
        </p:blipFill>
        <p:spPr>
          <a:xfrm>
            <a:off x="2386461" y="1980265"/>
            <a:ext cx="1510353" cy="1626146"/>
          </a:xfrm>
          <a:prstGeom prst="rect">
            <a:avLst/>
          </a:prstGeom>
        </p:spPr>
      </p:pic>
      <p:pic>
        <p:nvPicPr>
          <p:cNvPr id="7" name="Picture 6" descr="capital_filter38_magnitude_Sqrt.jpg"/>
          <p:cNvPicPr>
            <a:picLocks noChangeAspect="1"/>
          </p:cNvPicPr>
          <p:nvPr/>
        </p:nvPicPr>
        <p:blipFill rotWithShape="1">
          <a:blip r:embed="rId4" cstate="print"/>
          <a:srcRect t="7654" r="9434"/>
          <a:stretch/>
        </p:blipFill>
        <p:spPr>
          <a:xfrm>
            <a:off x="1722724" y="2667000"/>
            <a:ext cx="1736095" cy="1828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 flipH="1" flipV="1">
            <a:off x="2990820" y="2205989"/>
            <a:ext cx="228600" cy="195260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29400" y="1773241"/>
            <a:ext cx="324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[r1, r2, …, r38]</a:t>
            </a:r>
            <a:endParaRPr lang="en-US" sz="2000" dirty="0"/>
          </a:p>
        </p:txBody>
      </p:sp>
      <p:cxnSp>
        <p:nvCxnSpPr>
          <p:cNvPr id="11" name="Straight Arrow Connector 10"/>
          <p:cNvCxnSpPr>
            <a:endCxn id="8" idx="3"/>
          </p:cNvCxnSpPr>
          <p:nvPr/>
        </p:nvCxnSpPr>
        <p:spPr bwMode="auto">
          <a:xfrm flipH="1">
            <a:off x="2990820" y="2053590"/>
            <a:ext cx="3581400" cy="25002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CuadroTexto 15"/>
          <p:cNvSpPr txBox="1"/>
          <p:nvPr/>
        </p:nvSpPr>
        <p:spPr>
          <a:xfrm rot="18653329">
            <a:off x="1625051" y="1801950"/>
            <a:ext cx="110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…….</a:t>
            </a:r>
            <a:endParaRPr lang="en-US" dirty="0"/>
          </a:p>
        </p:txBody>
      </p:sp>
      <p:sp>
        <p:nvSpPr>
          <p:cNvPr id="18" name="Rectangle 7"/>
          <p:cNvSpPr/>
          <p:nvPr/>
        </p:nvSpPr>
        <p:spPr bwMode="auto">
          <a:xfrm flipH="1" flipV="1">
            <a:off x="2057400" y="3447408"/>
            <a:ext cx="228600" cy="195260"/>
          </a:xfrm>
          <a:prstGeom prst="rect">
            <a:avLst/>
          </a:prstGeom>
          <a:noFill/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6610380" y="2895600"/>
            <a:ext cx="3245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[r1, r2, …, r38]</a:t>
            </a:r>
            <a:endParaRPr lang="en-US" sz="2000" dirty="0"/>
          </a:p>
        </p:txBody>
      </p:sp>
      <p:cxnSp>
        <p:nvCxnSpPr>
          <p:cNvPr id="20" name="Straight Arrow Connector 10"/>
          <p:cNvCxnSpPr>
            <a:endCxn id="18" idx="3"/>
          </p:cNvCxnSpPr>
          <p:nvPr/>
        </p:nvCxnSpPr>
        <p:spPr bwMode="auto">
          <a:xfrm flipH="1">
            <a:off x="2057400" y="3124200"/>
            <a:ext cx="4629180" cy="4208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CuadroTexto 20"/>
          <p:cNvSpPr txBox="1"/>
          <p:nvPr/>
        </p:nvSpPr>
        <p:spPr>
          <a:xfrm rot="16200000">
            <a:off x="6730451" y="2292947"/>
            <a:ext cx="1105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…….</a:t>
            </a:r>
            <a:endParaRPr lang="en-US" sz="1600" dirty="0"/>
          </a:p>
        </p:txBody>
      </p:sp>
      <p:sp>
        <p:nvSpPr>
          <p:cNvPr id="17" name="TextBox 8"/>
          <p:cNvSpPr txBox="1"/>
          <p:nvPr/>
        </p:nvSpPr>
        <p:spPr>
          <a:xfrm>
            <a:off x="76200" y="5334000"/>
            <a:ext cx="906780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 -&gt; f(I)=[</a:t>
            </a:r>
            <a:r>
              <a:rPr lang="en-US" sz="2400" dirty="0" err="1" smtClean="0"/>
              <a:t>mean</a:t>
            </a:r>
            <a:r>
              <a:rPr lang="en-US" sz="2400" baseline="-25000" dirty="0" err="1" smtClean="0"/>
              <a:t>all</a:t>
            </a:r>
            <a:r>
              <a:rPr lang="en-US" sz="2400" baseline="-25000" dirty="0" smtClean="0"/>
              <a:t> pixels</a:t>
            </a:r>
            <a:r>
              <a:rPr lang="en-US" sz="2400" dirty="0" smtClean="0"/>
              <a:t>(|r1|), </a:t>
            </a:r>
            <a:r>
              <a:rPr lang="en-US" sz="2400" dirty="0" err="1" smtClean="0"/>
              <a:t>mean</a:t>
            </a:r>
            <a:r>
              <a:rPr lang="en-US" sz="2400" baseline="-25000" dirty="0" err="1"/>
              <a:t>all</a:t>
            </a:r>
            <a:r>
              <a:rPr lang="en-US" sz="2400" baseline="-25000" dirty="0"/>
              <a:t> pixels </a:t>
            </a:r>
            <a:r>
              <a:rPr lang="en-US" sz="2400" dirty="0" smtClean="0"/>
              <a:t>(|r2|), …, </a:t>
            </a:r>
            <a:r>
              <a:rPr lang="en-US" sz="2400" dirty="0" err="1" smtClean="0"/>
              <a:t>mean</a:t>
            </a:r>
            <a:r>
              <a:rPr lang="en-US" sz="2400" baseline="-25000" dirty="0" err="1"/>
              <a:t>all</a:t>
            </a:r>
            <a:r>
              <a:rPr lang="en-US" sz="2400" baseline="-25000" dirty="0"/>
              <a:t> pixels </a:t>
            </a:r>
            <a:r>
              <a:rPr lang="en-US" sz="2400" dirty="0" smtClean="0"/>
              <a:t>(|r38|)]</a:t>
            </a:r>
            <a:endParaRPr lang="en-US" sz="2400" dirty="0"/>
          </a:p>
        </p:txBody>
      </p:sp>
      <p:sp>
        <p:nvSpPr>
          <p:cNvPr id="2" name="CuadroTexto 1"/>
          <p:cNvSpPr txBox="1"/>
          <p:nvPr/>
        </p:nvSpPr>
        <p:spPr>
          <a:xfrm>
            <a:off x="12088" y="4648200"/>
            <a:ext cx="913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simple way to represent the whole image is to get the mean abs value of each feature: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800" i="1" dirty="0" smtClean="0"/>
              <a:t>How to go from pixel representation to image representation?</a:t>
            </a:r>
            <a:endParaRPr lang="en-US" sz="2800" dirty="0" smtClean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EE26B74-95BA-6748-8884-023BB9E0FD37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12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8" grpId="0" animBg="1"/>
      <p:bldP spid="19" grpId="0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i="1" dirty="0" smtClean="0"/>
              <a:t>How to recover the image with the most similar texture?</a:t>
            </a:r>
            <a:endParaRPr lang="en-US" sz="2800" dirty="0" smtClean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C7676E6-8762-D445-9648-9E27FD1F0006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b="1" kern="1200">
              <a:ea typeface="+mn-ea"/>
              <a:cs typeface="+mn-cs"/>
            </a:endParaRPr>
          </a:p>
        </p:txBody>
      </p:sp>
      <p:graphicFrame>
        <p:nvGraphicFramePr>
          <p:cNvPr id="3074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211195"/>
              </p:ext>
            </p:extLst>
          </p:nvPr>
        </p:nvGraphicFramePr>
        <p:xfrm>
          <a:off x="2286135" y="2590800"/>
          <a:ext cx="4573348" cy="1053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650" name="EcuaciÛn" r:id="rId4" imgW="2311400" imgH="495300" progId="Equation.3">
                  <p:embed/>
                </p:oleObj>
              </mc:Choice>
              <mc:Fallback>
                <p:oleObj name="EcuaciÛn" r:id="rId4" imgW="23114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135" y="2590800"/>
                        <a:ext cx="4573348" cy="10535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Box 78"/>
          <p:cNvSpPr txBox="1">
            <a:spLocks noChangeArrowheads="1"/>
          </p:cNvSpPr>
          <p:nvPr/>
        </p:nvSpPr>
        <p:spPr bwMode="auto">
          <a:xfrm>
            <a:off x="224741" y="1524000"/>
            <a:ext cx="8915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We are looking for the minimal Euclidean distance (L</a:t>
            </a:r>
            <a:r>
              <a:rPr lang="en-US" sz="2000" kern="1200" baseline="-250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2</a:t>
            </a:r>
            <a:r>
              <a:rPr lang="en-US" sz="2000" kern="1200" dirty="0" smtClean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) between the feature vectors (f(I)) of the query image and the database images.</a:t>
            </a:r>
            <a:endParaRPr lang="en-US" sz="2000" kern="1200" dirty="0">
              <a:solidFill>
                <a:srgbClr val="000000"/>
              </a:solidFill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  <p:grpSp>
        <p:nvGrpSpPr>
          <p:cNvPr id="86" name="Agrupar 85"/>
          <p:cNvGrpSpPr/>
          <p:nvPr/>
        </p:nvGrpSpPr>
        <p:grpSpPr>
          <a:xfrm>
            <a:off x="3657600" y="3962400"/>
            <a:ext cx="4940708" cy="2895600"/>
            <a:chOff x="5864547" y="2147568"/>
            <a:chExt cx="3090953" cy="2164391"/>
          </a:xfrm>
        </p:grpSpPr>
        <p:graphicFrame>
          <p:nvGraphicFramePr>
            <p:cNvPr id="87" name="Objeto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4291386"/>
                </p:ext>
              </p:extLst>
            </p:nvPr>
          </p:nvGraphicFramePr>
          <p:xfrm>
            <a:off x="5864547" y="2147568"/>
            <a:ext cx="3090953" cy="2164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6651" name="Documento" r:id="rId7" imgW="5422700" imgH="3797160" progId="Word.Document.12">
                    <p:embed/>
                  </p:oleObj>
                </mc:Choice>
                <mc:Fallback>
                  <p:oleObj name="Documento" r:id="rId7" imgW="5422700" imgH="3797160" progId="Word.Document.1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547" y="2147568"/>
                          <a:ext cx="3090953" cy="21643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9" name="Imagen 8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44281" y="2697255"/>
              <a:ext cx="632919" cy="541097"/>
            </a:xfrm>
            <a:prstGeom prst="rect">
              <a:avLst/>
            </a:prstGeom>
          </p:spPr>
        </p:pic>
      </p:grpSp>
      <p:sp>
        <p:nvSpPr>
          <p:cNvPr id="90" name="Bisel 89"/>
          <p:cNvSpPr/>
          <p:nvPr/>
        </p:nvSpPr>
        <p:spPr>
          <a:xfrm>
            <a:off x="698092" y="4648200"/>
            <a:ext cx="1143000" cy="1143000"/>
          </a:xfrm>
          <a:prstGeom prst="bevel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91" name="Picture 4" descr="DANTE:Users:fciompi:Dropbox:VisionArtificial:2011_2012:codigo:P2:buildings:buildings_4.jp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00600"/>
            <a:ext cx="850492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ángulo redondeado 8"/>
          <p:cNvSpPr/>
          <p:nvPr/>
        </p:nvSpPr>
        <p:spPr>
          <a:xfrm>
            <a:off x="1752600" y="2590800"/>
            <a:ext cx="5638800" cy="10668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 recto de flecha 10"/>
          <p:cNvCxnSpPr/>
          <p:nvPr/>
        </p:nvCxnSpPr>
        <p:spPr>
          <a:xfrm flipV="1">
            <a:off x="2057400" y="4495800"/>
            <a:ext cx="13716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de flecha 96"/>
          <p:cNvCxnSpPr/>
          <p:nvPr/>
        </p:nvCxnSpPr>
        <p:spPr>
          <a:xfrm>
            <a:off x="2057400" y="5257800"/>
            <a:ext cx="1447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de flecha 99"/>
          <p:cNvCxnSpPr/>
          <p:nvPr/>
        </p:nvCxnSpPr>
        <p:spPr>
          <a:xfrm>
            <a:off x="2057400" y="5257800"/>
            <a:ext cx="13716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2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8" grpId="0"/>
      <p:bldP spid="90" grpId="1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Exercise: Can you match the texture to the response?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4133974-FFE9-8D43-B0FB-8F336B1468BF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 cstate="print"/>
          <a:srcRect l="9259" t="56296" r="29630" b="25926"/>
          <a:stretch>
            <a:fillRect/>
          </a:stretch>
        </p:blipFill>
        <p:spPr bwMode="auto">
          <a:xfrm>
            <a:off x="381000" y="2895600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3" cstate="print"/>
          <a:srcRect l="7407" t="14815" r="27779" b="58517"/>
          <a:stretch>
            <a:fillRect/>
          </a:stretch>
        </p:blipFill>
        <p:spPr bwMode="auto">
          <a:xfrm>
            <a:off x="381000" y="13716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9718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6"/>
          <p:cNvSpPr txBox="1">
            <a:spLocks noChangeArrowheads="1"/>
          </p:cNvSpPr>
          <p:nvPr/>
        </p:nvSpPr>
        <p:spPr bwMode="auto">
          <a:xfrm>
            <a:off x="1447800" y="6183313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Mean abs responses</a:t>
            </a:r>
          </a:p>
        </p:txBody>
      </p:sp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5" cstate="print"/>
          <a:srcRect l="7407" t="56296" r="29630" b="25926"/>
          <a:stretch>
            <a:fillRect/>
          </a:stretch>
        </p:blipFill>
        <p:spPr bwMode="auto">
          <a:xfrm>
            <a:off x="381000" y="41148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5720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5"/>
          <p:cNvPicPr>
            <a:picLocks noChangeAspect="1" noChangeArrowheads="1"/>
          </p:cNvPicPr>
          <p:nvPr/>
        </p:nvPicPr>
        <p:blipFill>
          <a:blip r:embed="rId7" cstate="print"/>
          <a:srcRect l="7407" t="59259" r="29630" b="20000"/>
          <a:stretch>
            <a:fillRect/>
          </a:stretch>
        </p:blipFill>
        <p:spPr bwMode="auto">
          <a:xfrm>
            <a:off x="334963" y="52578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0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12954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1219200" y="1066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</a:rPr>
              <a:t>Filters</a:t>
            </a:r>
          </a:p>
        </p:txBody>
      </p:sp>
      <p:sp>
        <p:nvSpPr>
          <p:cNvPr id="66572" name="TextBox 11"/>
          <p:cNvSpPr txBox="1">
            <a:spLocks noChangeArrowheads="1"/>
          </p:cNvSpPr>
          <p:nvPr/>
        </p:nvSpPr>
        <p:spPr bwMode="auto">
          <a:xfrm>
            <a:off x="6248400" y="1306512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A</a:t>
            </a:r>
          </a:p>
        </p:txBody>
      </p:sp>
      <p:sp>
        <p:nvSpPr>
          <p:cNvPr id="66573" name="TextBox 12"/>
          <p:cNvSpPr txBox="1">
            <a:spLocks noChangeArrowheads="1"/>
          </p:cNvSpPr>
          <p:nvPr/>
        </p:nvSpPr>
        <p:spPr bwMode="auto">
          <a:xfrm>
            <a:off x="6248400" y="2982912"/>
            <a:ext cx="3381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B</a:t>
            </a:r>
          </a:p>
        </p:txBody>
      </p:sp>
      <p:sp>
        <p:nvSpPr>
          <p:cNvPr id="66574" name="TextBox 13"/>
          <p:cNvSpPr txBox="1">
            <a:spLocks noChangeArrowheads="1"/>
          </p:cNvSpPr>
          <p:nvPr/>
        </p:nvSpPr>
        <p:spPr bwMode="auto">
          <a:xfrm>
            <a:off x="6248400" y="45720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C</a:t>
            </a:r>
          </a:p>
        </p:txBody>
      </p:sp>
      <p:sp>
        <p:nvSpPr>
          <p:cNvPr id="66575" name="TextBox 14"/>
          <p:cNvSpPr txBox="1">
            <a:spLocks noChangeArrowheads="1"/>
          </p:cNvSpPr>
          <p:nvPr/>
        </p:nvSpPr>
        <p:spPr bwMode="auto">
          <a:xfrm>
            <a:off x="76200" y="3048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66576" name="TextBox 15"/>
          <p:cNvSpPr txBox="1">
            <a:spLocks noChangeArrowheads="1"/>
          </p:cNvSpPr>
          <p:nvPr/>
        </p:nvSpPr>
        <p:spPr bwMode="auto">
          <a:xfrm>
            <a:off x="76200" y="42672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66577" name="TextBox 16"/>
          <p:cNvSpPr txBox="1">
            <a:spLocks noChangeArrowheads="1"/>
          </p:cNvSpPr>
          <p:nvPr/>
        </p:nvSpPr>
        <p:spPr bwMode="auto">
          <a:xfrm>
            <a:off x="0" y="56388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Derek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Hoiem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67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Exercise: Representing texture by mean abs response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C4133974-FFE9-8D43-B0FB-8F336B1468BF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3" cstate="print"/>
          <a:srcRect l="9259" t="56296" r="29630" b="25926"/>
          <a:stretch>
            <a:fillRect/>
          </a:stretch>
        </p:blipFill>
        <p:spPr bwMode="auto">
          <a:xfrm>
            <a:off x="381000" y="2722562"/>
            <a:ext cx="4724400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2"/>
          <p:cNvPicPr>
            <a:picLocks noChangeAspect="1" noChangeArrowheads="1"/>
          </p:cNvPicPr>
          <p:nvPr/>
        </p:nvPicPr>
        <p:blipFill>
          <a:blip r:embed="rId3" cstate="print"/>
          <a:srcRect l="7407" t="14815" r="27779" b="58517"/>
          <a:stretch>
            <a:fillRect/>
          </a:stretch>
        </p:blipFill>
        <p:spPr bwMode="auto">
          <a:xfrm>
            <a:off x="381000" y="1371600"/>
            <a:ext cx="474186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29337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Box 6"/>
          <p:cNvSpPr txBox="1">
            <a:spLocks noChangeArrowheads="1"/>
          </p:cNvSpPr>
          <p:nvPr/>
        </p:nvSpPr>
        <p:spPr bwMode="auto">
          <a:xfrm>
            <a:off x="1447800" y="5791200"/>
            <a:ext cx="2590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Mean abs responses</a:t>
            </a:r>
          </a:p>
        </p:txBody>
      </p:sp>
      <p:pic>
        <p:nvPicPr>
          <p:cNvPr id="66567" name="Picture 3"/>
          <p:cNvPicPr>
            <a:picLocks noChangeAspect="1" noChangeArrowheads="1"/>
          </p:cNvPicPr>
          <p:nvPr/>
        </p:nvPicPr>
        <p:blipFill>
          <a:blip r:embed="rId5" cstate="print"/>
          <a:srcRect l="7407" t="56296" r="29630" b="25926"/>
          <a:stretch>
            <a:fillRect/>
          </a:stretch>
        </p:blipFill>
        <p:spPr bwMode="auto">
          <a:xfrm>
            <a:off x="381000" y="3733800"/>
            <a:ext cx="4749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4" descr="C:\Documents and Settings\Derek Hoiem\My Documents\Classes\Spring10 - Computer Vision\figs6\T01_0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44577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9" name="Picture 5"/>
          <p:cNvPicPr>
            <a:picLocks noChangeAspect="1" noChangeArrowheads="1"/>
          </p:cNvPicPr>
          <p:nvPr/>
        </p:nvPicPr>
        <p:blipFill>
          <a:blip r:embed="rId7" cstate="print"/>
          <a:srcRect l="7407" t="59259" r="29630" b="20000"/>
          <a:stretch>
            <a:fillRect/>
          </a:stretch>
        </p:blipFill>
        <p:spPr bwMode="auto">
          <a:xfrm>
            <a:off x="334963" y="4724400"/>
            <a:ext cx="481171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70" name="Picture 6" descr="C:\Documents and Settings\Derek Hoiem\My Documents\Classes\Spring10 - Computer Vision\figs6\T09_0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14097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71" name="TextBox 10"/>
          <p:cNvSpPr txBox="1">
            <a:spLocks noChangeArrowheads="1"/>
          </p:cNvSpPr>
          <p:nvPr/>
        </p:nvSpPr>
        <p:spPr bwMode="auto">
          <a:xfrm>
            <a:off x="1219200" y="10668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</a:rPr>
              <a:t>Filters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1400" y="64886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/>
              </a:rPr>
              <a:t>Derek </a:t>
            </a:r>
            <a:r>
              <a:rPr lang="en-US" dirty="0" err="1" smtClean="0">
                <a:solidFill>
                  <a:prstClr val="black"/>
                </a:solidFill>
                <a:latin typeface="Arial"/>
              </a:rPr>
              <a:t>Hoiem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331002" y="6248400"/>
            <a:ext cx="6907998" cy="369332"/>
          </a:xfrm>
          <a:prstGeom prst="rect">
            <a:avLst/>
          </a:prstGeom>
          <a:solidFill>
            <a:srgbClr val="C0504D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Is the Gaussian filter-based texture recognition contrast invariant?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What is a texture in an image? 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Computational methods </a:t>
            </a:r>
          </a:p>
          <a:p>
            <a:pPr lvl="1">
              <a:lnSpc>
                <a:spcPct val="80000"/>
              </a:lnSpc>
            </a:pPr>
            <a:endParaRPr lang="en-US" dirty="0" smtClean="0"/>
          </a:p>
          <a:p>
            <a:pPr lvl="1">
              <a:lnSpc>
                <a:spcPct val="80000"/>
              </a:lnSpc>
            </a:pPr>
            <a:r>
              <a:rPr lang="en-US" dirty="0" smtClean="0"/>
              <a:t>Gaussian Filters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FF0000"/>
                </a:solidFill>
              </a:rPr>
              <a:t>Applications</a:t>
            </a:r>
          </a:p>
          <a:p>
            <a:pPr marL="0" indent="0">
              <a:lnSpc>
                <a:spcPct val="80000"/>
              </a:lnSpc>
              <a:buNone/>
            </a:pPr>
            <a:endParaRPr lang="en-US" dirty="0" smtClean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5C512FC-B648-A843-8488-D2C91B54FACC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78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4" name="Picture 12" descr="http://www.csse.uwa.edu.au/~angie/images/sbsurf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3581400"/>
            <a:ext cx="2381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38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Shape from texture</a:t>
            </a:r>
          </a:p>
        </p:txBody>
      </p:sp>
      <p:sp>
        <p:nvSpPr>
          <p:cNvPr id="33382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Use deformation of texture from point to point to estimate surface shape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084DBC9B-5878-E94C-9673-C7531658679B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18438" name="Picture 6" descr="http://www.csse.uwa.edu.au/~angie/images/sborig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5400" y="2514600"/>
            <a:ext cx="14287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0" name="Picture 8" descr="http://www.csse.uwa.edu.au/~angie/images/sbhardseg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42875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2" name="Picture 10" descr="http://www.csse.uwa.edu.au/~angie/images/sbneedle.jpg"/>
          <p:cNvPicPr>
            <a:picLocks noChangeAspect="1" noChangeArrowheads="1"/>
          </p:cNvPicPr>
          <p:nvPr/>
        </p:nvPicPr>
        <p:blipFill>
          <a:blip r:embed="rId7" cstate="print"/>
          <a:srcRect l="12801" r="3999" b="8000"/>
          <a:stretch>
            <a:fillRect/>
          </a:stretch>
        </p:blipFill>
        <p:spPr bwMode="auto">
          <a:xfrm>
            <a:off x="4724400" y="3810000"/>
            <a:ext cx="1981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3832" name="TextBox 8"/>
          <p:cNvSpPr txBox="1">
            <a:spLocks noChangeArrowheads="1"/>
          </p:cNvSpPr>
          <p:nvPr/>
        </p:nvSpPr>
        <p:spPr bwMode="auto">
          <a:xfrm>
            <a:off x="0" y="6488113"/>
            <a:ext cx="55546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 err="1"/>
              <a:t>Pics</a:t>
            </a:r>
            <a:r>
              <a:rPr lang="en-US" sz="1400" dirty="0"/>
              <a:t> from A. </a:t>
            </a:r>
            <a:r>
              <a:rPr lang="en-US" sz="1400" dirty="0" err="1"/>
              <a:t>Loh</a:t>
            </a:r>
            <a:r>
              <a:rPr lang="en-US" sz="1400" dirty="0"/>
              <a:t>: http://</a:t>
            </a:r>
            <a:r>
              <a:rPr lang="en-US" sz="1400" dirty="0" err="1"/>
              <a:t>www.csse.uwa.edu.au</a:t>
            </a:r>
            <a:r>
              <a:rPr lang="en-US" sz="1400" dirty="0"/>
              <a:t>/~</a:t>
            </a:r>
            <a:r>
              <a:rPr lang="en-US" sz="1400" dirty="0" err="1"/>
              <a:t>angie</a:t>
            </a:r>
            <a:r>
              <a:rPr lang="en-US" sz="1400" dirty="0"/>
              <a:t>/phdpics1.html</a:t>
            </a:r>
          </a:p>
        </p:txBody>
      </p:sp>
      <p:graphicFrame>
        <p:nvGraphicFramePr>
          <p:cNvPr id="1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460086"/>
              </p:ext>
            </p:extLst>
          </p:nvPr>
        </p:nvGraphicFramePr>
        <p:xfrm>
          <a:off x="1143000" y="2667000"/>
          <a:ext cx="2671366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65" name="Image" r:id="rId8" imgW="2944125" imgH="3779208" progId="">
                  <p:embed/>
                </p:oleObj>
              </mc:Choice>
              <mc:Fallback>
                <p:oleObj name="Image" r:id="rId8" imgW="2944125" imgH="377920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667000"/>
                        <a:ext cx="2671366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6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dirty="0"/>
              <a:t>Textures </a:t>
            </a:r>
            <a:r>
              <a:rPr lang="ca-ES" dirty="0" err="1"/>
              <a:t>and</a:t>
            </a:r>
            <a:r>
              <a:rPr lang="ca-ES" dirty="0"/>
              <a:t> </a:t>
            </a:r>
            <a:r>
              <a:rPr lang="ca-ES" dirty="0" err="1"/>
              <a:t>Orientation</a:t>
            </a:r>
            <a:r>
              <a:rPr lang="en-GB" dirty="0"/>
              <a:t/>
            </a:r>
            <a:br>
              <a:rPr lang="en-GB" dirty="0"/>
            </a:br>
            <a:endParaRPr lang="es-ES" dirty="0"/>
          </a:p>
        </p:txBody>
      </p:sp>
      <p:sp>
        <p:nvSpPr>
          <p:cNvPr id="106497" name="1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06F833A-2D4A-E948-AF73-09EED7924B0D}" type="datetime10">
              <a:rPr lang="en-US" smtClean="0"/>
              <a:t>23:32</a:t>
            </a:fld>
            <a:endParaRPr lang="es-ES" smtClean="0"/>
          </a:p>
        </p:txBody>
      </p:sp>
      <p:sp>
        <p:nvSpPr>
          <p:cNvPr id="106498" name="2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s-ES" dirty="0" smtClean="0"/>
              <a:t>Artificial </a:t>
            </a:r>
            <a:r>
              <a:rPr lang="es-ES" dirty="0" err="1" smtClean="0"/>
              <a:t>Vision</a:t>
            </a:r>
            <a:endParaRPr lang="es-ES" dirty="0" smtClean="0"/>
          </a:p>
        </p:txBody>
      </p:sp>
      <p:sp>
        <p:nvSpPr>
          <p:cNvPr id="106499" name="3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24600C-EBDE-4070-BF13-04C38E598727}" type="slidenum">
              <a:rPr lang="es-ES" smtClean="0"/>
              <a:pPr/>
              <a:t>58</a:t>
            </a:fld>
            <a:endParaRPr lang="es-ES" smtClean="0"/>
          </a:p>
        </p:txBody>
      </p:sp>
      <p:sp>
        <p:nvSpPr>
          <p:cNvPr id="106500" name="Text Box 2"/>
          <p:cNvSpPr txBox="1">
            <a:spLocks noChangeArrowheads="1"/>
          </p:cNvSpPr>
          <p:nvPr/>
        </p:nvSpPr>
        <p:spPr bwMode="auto">
          <a:xfrm>
            <a:off x="542925" y="9175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/>
          </a:p>
        </p:txBody>
      </p:sp>
      <p:sp>
        <p:nvSpPr>
          <p:cNvPr id="74758" name="Text Box 7"/>
          <p:cNvSpPr txBox="1">
            <a:spLocks noChangeArrowheads="1"/>
          </p:cNvSpPr>
          <p:nvPr/>
        </p:nvSpPr>
        <p:spPr bwMode="auto">
          <a:xfrm>
            <a:off x="76200" y="1371600"/>
            <a:ext cx="782796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2000" dirty="0">
                <a:latin typeface="Arial"/>
              </a:rPr>
              <a:t>The geometric variations of a surface produce three effects on the elements of texture: </a:t>
            </a:r>
          </a:p>
          <a:p>
            <a:pPr marL="457200" indent="-457200"/>
            <a:endParaRPr lang="en-US" sz="2000" dirty="0">
              <a:latin typeface="Arial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Arial"/>
              </a:rPr>
              <a:t>Change in the density of the elements.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latin typeface="Arial"/>
              </a:rPr>
              <a:t>Foreshortening, or change in size due to perspective.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Arial"/>
              </a:rPr>
              <a:t>Rescaling.</a:t>
            </a:r>
            <a:endParaRPr lang="en-GB" sz="2000" dirty="0">
              <a:latin typeface="Arial"/>
            </a:endParaRPr>
          </a:p>
        </p:txBody>
      </p:sp>
      <p:sp>
        <p:nvSpPr>
          <p:cNvPr id="74759" name="Text Box 8"/>
          <p:cNvSpPr txBox="1">
            <a:spLocks noChangeArrowheads="1"/>
          </p:cNvSpPr>
          <p:nvPr/>
        </p:nvSpPr>
        <p:spPr bwMode="auto">
          <a:xfrm>
            <a:off x="457200" y="3429000"/>
            <a:ext cx="5029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/>
            <a:r>
              <a:rPr lang="en-US" dirty="0">
                <a:latin typeface="Arial"/>
              </a:rPr>
              <a:t>The </a:t>
            </a:r>
            <a:r>
              <a:rPr lang="en-US" dirty="0" smtClean="0">
                <a:latin typeface="Arial"/>
              </a:rPr>
              <a:t>foreshortening is </a:t>
            </a:r>
            <a:r>
              <a:rPr lang="en-US" dirty="0">
                <a:latin typeface="Arial"/>
              </a:rPr>
              <a:t>only caused by </a:t>
            </a:r>
            <a:r>
              <a:rPr lang="en-US" dirty="0" smtClean="0">
                <a:latin typeface="Arial"/>
              </a:rPr>
              <a:t>the orientation </a:t>
            </a:r>
            <a:r>
              <a:rPr lang="en-US" dirty="0">
                <a:latin typeface="Arial"/>
              </a:rPr>
              <a:t>of the </a:t>
            </a:r>
            <a:r>
              <a:rPr lang="en-US" dirty="0" smtClean="0">
                <a:latin typeface="Arial"/>
              </a:rPr>
              <a:t>surface!!!</a:t>
            </a:r>
            <a:endParaRPr lang="ca-ES" dirty="0">
              <a:latin typeface="Arial"/>
            </a:endParaRPr>
          </a:p>
        </p:txBody>
      </p:sp>
      <p:pic>
        <p:nvPicPr>
          <p:cNvPr id="10650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4350" y="3352800"/>
            <a:ext cx="32893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ángulo 1"/>
          <p:cNvSpPr/>
          <p:nvPr/>
        </p:nvSpPr>
        <p:spPr>
          <a:xfrm>
            <a:off x="457200" y="441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/>
            <a:r>
              <a:rPr lang="en-US" b="1" dirty="0"/>
              <a:t>Idea: The foreshortening can be characterized by changes in the local distribution of the contour orientation  of the </a:t>
            </a:r>
            <a:r>
              <a:rPr lang="en-US" b="1" dirty="0" err="1"/>
              <a:t>textons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77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47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47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47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4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 build="p"/>
      <p:bldP spid="74759" grpId="0" build="p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materials, “stuff”</a:t>
            </a:r>
          </a:p>
        </p:txBody>
      </p:sp>
      <p:pic>
        <p:nvPicPr>
          <p:cNvPr id="577538" name="Content Placeholder 3" descr="intro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3311" b="3311"/>
          <a:stretch>
            <a:fillRect/>
          </a:stretch>
        </p:blipFill>
        <p:spPr>
          <a:xfrm>
            <a:off x="457200" y="1524000"/>
            <a:ext cx="8229600" cy="4876800"/>
          </a:xfr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9083F6B3-2F38-5B44-9F22-160C5CC88A32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577539" name="TextBox 4"/>
          <p:cNvSpPr txBox="1">
            <a:spLocks noChangeArrowheads="1"/>
          </p:cNvSpPr>
          <p:nvPr/>
        </p:nvSpPr>
        <p:spPr bwMode="auto">
          <a:xfrm>
            <a:off x="5638800" y="6488668"/>
            <a:ext cx="3657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dirty="0"/>
              <a:t>Figure by </a:t>
            </a:r>
            <a:r>
              <a:rPr lang="en-US" dirty="0" err="1"/>
              <a:t>Varma</a:t>
            </a:r>
            <a:r>
              <a:rPr lang="en-US" dirty="0"/>
              <a:t> &amp; </a:t>
            </a:r>
            <a:r>
              <a:rPr lang="en-US" dirty="0" err="1"/>
              <a:t>Zisserman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80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1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8ACDB948-AF8D-3544-ADA5-1C527812FB94}" type="datetime10">
              <a:rPr lang="en-US" smtClean="0"/>
              <a:t>23:32</a:t>
            </a:fld>
            <a:endParaRPr lang="es-ES" smtClean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24579" name="3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358B78D-E91F-4EC9-B71D-D2CDDEA22933}" type="slidenum">
              <a:rPr lang="es-ES" smtClean="0"/>
              <a:pPr/>
              <a:t>6</a:t>
            </a:fld>
            <a:endParaRPr lang="es-ES" smtClean="0"/>
          </a:p>
        </p:txBody>
      </p:sp>
      <p:pic>
        <p:nvPicPr>
          <p:cNvPr id="24580" name="Picture 4" descr="zebr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554163"/>
            <a:ext cx="3184525" cy="281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5 Rectángulo"/>
          <p:cNvSpPr>
            <a:spLocks noChangeArrowheads="1"/>
          </p:cNvSpPr>
          <p:nvPr/>
        </p:nvSpPr>
        <p:spPr bwMode="auto">
          <a:xfrm>
            <a:off x="214313" y="1625600"/>
            <a:ext cx="45720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buFontTx/>
              <a:buChar char="•"/>
            </a:pPr>
            <a:r>
              <a:rPr lang="ca-ES" dirty="0" err="1"/>
              <a:t>Image</a:t>
            </a:r>
            <a:r>
              <a:rPr lang="ca-ES" dirty="0"/>
              <a:t> </a:t>
            </a:r>
            <a:r>
              <a:rPr lang="ca-ES" dirty="0" err="1"/>
              <a:t>classification</a:t>
            </a:r>
            <a:r>
              <a:rPr lang="ca-ES" dirty="0"/>
              <a:t> </a:t>
            </a:r>
            <a:endParaRPr lang="ca-ES" dirty="0" smtClean="0"/>
          </a:p>
          <a:p>
            <a:pPr lvl="1">
              <a:buFontTx/>
              <a:buChar char="•"/>
            </a:pPr>
            <a:endParaRPr lang="ca-ES" dirty="0"/>
          </a:p>
          <a:p>
            <a:pPr lvl="1">
              <a:buFontTx/>
              <a:buChar char="•"/>
            </a:pPr>
            <a:r>
              <a:rPr lang="ca-ES" dirty="0" err="1"/>
              <a:t>Image</a:t>
            </a:r>
            <a:r>
              <a:rPr lang="ca-ES" dirty="0"/>
              <a:t> </a:t>
            </a:r>
            <a:r>
              <a:rPr lang="ca-ES" dirty="0" err="1"/>
              <a:t>Segmentation</a:t>
            </a:r>
            <a:r>
              <a:rPr lang="ca-ES" dirty="0"/>
              <a:t> </a:t>
            </a:r>
            <a:endParaRPr lang="ca-ES" dirty="0" smtClean="0"/>
          </a:p>
          <a:p>
            <a:pPr lvl="1">
              <a:buFontTx/>
              <a:buChar char="•"/>
            </a:pPr>
            <a:endParaRPr lang="ca-ES" dirty="0"/>
          </a:p>
          <a:p>
            <a:pPr lvl="1">
              <a:buFontTx/>
              <a:buChar char="•"/>
            </a:pPr>
            <a:r>
              <a:rPr lang="ca-ES" dirty="0" err="1"/>
              <a:t>Object</a:t>
            </a:r>
            <a:r>
              <a:rPr lang="ca-ES" dirty="0"/>
              <a:t> </a:t>
            </a:r>
            <a:r>
              <a:rPr lang="ca-ES" dirty="0" err="1"/>
              <a:t>recognition</a:t>
            </a:r>
            <a:r>
              <a:rPr lang="ca-ES" dirty="0"/>
              <a:t> </a:t>
            </a:r>
            <a:endParaRPr lang="ca-ES" dirty="0" smtClean="0"/>
          </a:p>
          <a:p>
            <a:pPr lvl="1">
              <a:buFontTx/>
              <a:buChar char="•"/>
            </a:pPr>
            <a:endParaRPr lang="ca-ES" dirty="0"/>
          </a:p>
          <a:p>
            <a:pPr lvl="1">
              <a:buFontTx/>
              <a:buChar char="•"/>
            </a:pPr>
            <a:r>
              <a:rPr lang="ca-ES" dirty="0" err="1"/>
              <a:t>Perception</a:t>
            </a:r>
            <a:r>
              <a:rPr lang="ca-ES" dirty="0"/>
              <a:t> of </a:t>
            </a:r>
            <a:r>
              <a:rPr lang="ca-ES" dirty="0" err="1" smtClean="0"/>
              <a:t>surface</a:t>
            </a:r>
            <a:r>
              <a:rPr lang="ca-ES" dirty="0" smtClean="0"/>
              <a:t> </a:t>
            </a:r>
            <a:r>
              <a:rPr lang="ca-ES" dirty="0" err="1" smtClean="0"/>
              <a:t>orientation</a:t>
            </a:r>
            <a:r>
              <a:rPr lang="ca-ES" dirty="0" smtClean="0"/>
              <a:t>, etc.</a:t>
            </a:r>
            <a:endParaRPr lang="ca-ES" dirty="0">
              <a:latin typeface="Arial"/>
            </a:endParaRPr>
          </a:p>
        </p:txBody>
      </p:sp>
      <p:sp>
        <p:nvSpPr>
          <p:cNvPr id="24582" name="Text Box 2"/>
          <p:cNvSpPr txBox="1">
            <a:spLocks noChangeArrowheads="1"/>
          </p:cNvSpPr>
          <p:nvPr/>
        </p:nvSpPr>
        <p:spPr bwMode="auto">
          <a:xfrm>
            <a:off x="228600" y="228600"/>
            <a:ext cx="76840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40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Why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</a:t>
            </a:r>
            <a:r>
              <a:rPr lang="ca-ES" sz="40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shell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</a:t>
            </a:r>
            <a:r>
              <a:rPr lang="ca-ES" sz="40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we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</a:t>
            </a:r>
            <a:r>
              <a:rPr lang="ca-ES" sz="40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use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</a:t>
            </a:r>
            <a:r>
              <a:rPr lang="ca-ES" sz="40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texture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</a:t>
            </a:r>
            <a:r>
              <a:rPr lang="ca-ES" sz="40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analysis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?</a:t>
            </a:r>
            <a:endParaRPr lang="en-GB" sz="4000" spc="-100" dirty="0">
              <a:solidFill>
                <a:schemeClr val="tx2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24583" name="Rectangle 11"/>
          <p:cNvSpPr>
            <a:spLocks noChangeArrowheads="1"/>
          </p:cNvSpPr>
          <p:nvPr/>
        </p:nvSpPr>
        <p:spPr bwMode="auto">
          <a:xfrm>
            <a:off x="457200" y="1018919"/>
            <a:ext cx="48397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Automatic analysis and perception of textures</a:t>
            </a:r>
            <a:endParaRPr lang="ca-ES" dirty="0"/>
          </a:p>
        </p:txBody>
      </p:sp>
      <p:pic>
        <p:nvPicPr>
          <p:cNvPr id="28683" name="Picture 19"/>
          <p:cNvPicPr>
            <a:picLocks noChangeAspect="1" noChangeArrowheads="1"/>
          </p:cNvPicPr>
          <p:nvPr/>
        </p:nvPicPr>
        <p:blipFill rotWithShape="1">
          <a:blip r:embed="rId4" cstate="print"/>
          <a:srcRect l="20599" t="37646" r="3697" b="30523"/>
          <a:stretch/>
        </p:blipFill>
        <p:spPr bwMode="auto">
          <a:xfrm>
            <a:off x="257076" y="3955888"/>
            <a:ext cx="4289425" cy="1913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11849" b="7479"/>
          <a:stretch/>
        </p:blipFill>
        <p:spPr>
          <a:xfrm>
            <a:off x="5715000" y="4419600"/>
            <a:ext cx="3174980" cy="22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1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5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35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Segmenting</a:t>
            </a:r>
            <a:r>
              <a:rPr lang="es-ES" dirty="0" smtClean="0"/>
              <a:t> </a:t>
            </a:r>
            <a:r>
              <a:rPr lang="es-ES" dirty="0" err="1" smtClean="0"/>
              <a:t>aerial</a:t>
            </a:r>
            <a:r>
              <a:rPr lang="es-ES" dirty="0" smtClean="0"/>
              <a:t> </a:t>
            </a:r>
            <a:r>
              <a:rPr lang="es-ES" dirty="0" err="1" smtClean="0"/>
              <a:t>imagery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textures</a:t>
            </a:r>
            <a:endParaRPr lang="es-ES" dirty="0"/>
          </a:p>
        </p:txBody>
      </p:sp>
      <p:pic>
        <p:nvPicPr>
          <p:cNvPr id="22531" name="Content Placeholder 3" descr="073104_satellite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20370" b="20370"/>
          <a:stretch>
            <a:fillRect/>
          </a:stretch>
        </p:blipFill>
        <p:spPr>
          <a:xfrm>
            <a:off x="457200" y="1524000"/>
            <a:ext cx="8229600" cy="4876800"/>
          </a:xfrm>
        </p:spPr>
      </p:pic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8F23FBCD-70D5-614E-9F24-82CCA0751524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22532" name="TextBox 4"/>
          <p:cNvSpPr txBox="1">
            <a:spLocks noChangeArrowheads="1"/>
          </p:cNvSpPr>
          <p:nvPr/>
        </p:nvSpPr>
        <p:spPr bwMode="auto">
          <a:xfrm>
            <a:off x="2362200" y="6488113"/>
            <a:ext cx="7620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kern="1200" dirty="0">
                <a:solidFill>
                  <a:srgbClr val="000000"/>
                </a:solidFill>
                <a:latin typeface="Arial" pitchFamily="34" charset="0"/>
                <a:ea typeface="+mn-ea"/>
                <a:cs typeface="+mn-cs"/>
              </a:rPr>
              <a:t>http://www.airventure.org/2004/gallery/images/073104_satellite.jpg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61348"/>
            <a:ext cx="3491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Kristen </a:t>
            </a:r>
            <a:r>
              <a:rPr lang="en-US" sz="1200" dirty="0" err="1" smtClean="0"/>
              <a:t>Grauman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1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Texture synthesis</a:t>
            </a:r>
            <a:endParaRPr lang="en-US" sz="2800" i="1" dirty="0" smtClean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Goal: create new samples of a given texture.</a:t>
            </a:r>
          </a:p>
          <a:p>
            <a:pPr eaLnBrk="1" hangingPunct="1"/>
            <a:r>
              <a:rPr lang="en-US" sz="2800" dirty="0" smtClean="0"/>
              <a:t>Many applications: virtual environments, hole-filling, texturing surfaces, etc. 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57F4D8B-A8E4-6C4B-95E3-EBC6849DD365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b="1" kern="1200">
              <a:ea typeface="+mn-ea"/>
              <a:cs typeface="+mn-cs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195835"/>
              </p:ext>
            </p:extLst>
          </p:nvPr>
        </p:nvGraphicFramePr>
        <p:xfrm>
          <a:off x="1066800" y="403860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791" name="PhotoSuite Image" r:id="rId4" imgW="2438280" imgH="2438280" progId="">
                  <p:embed/>
                </p:oleObj>
              </mc:Choice>
              <mc:Fallback>
                <p:oleObj name="PhotoSuite Image" r:id="rId4" imgW="2438280" imgH="24382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03860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107763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" name="AutoShape 6"/>
          <p:cNvSpPr>
            <a:spLocks noChangeArrowheads="1"/>
          </p:cNvSpPr>
          <p:nvPr/>
        </p:nvSpPr>
        <p:spPr bwMode="auto">
          <a:xfrm>
            <a:off x="3505200" y="4495800"/>
            <a:ext cx="762000" cy="8382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11B11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graphicFrame>
        <p:nvGraphicFramePr>
          <p:cNvPr id="11642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707890"/>
              </p:ext>
            </p:extLst>
          </p:nvPr>
        </p:nvGraphicFramePr>
        <p:xfrm>
          <a:off x="4648200" y="3124200"/>
          <a:ext cx="350520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792" name="PhotoSuite Image" r:id="rId6" imgW="5029200" imgH="5029200" progId="">
                  <p:embed/>
                </p:oleObj>
              </mc:Choice>
              <mc:Fallback>
                <p:oleObj name="PhotoSuite Image" r:id="rId6" imgW="5029200" imgH="5029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124200"/>
                        <a:ext cx="3505200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544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6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800" dirty="0" smtClean="0"/>
              <a:t>A. </a:t>
            </a:r>
            <a:r>
              <a:rPr lang="en-US" sz="1800" dirty="0" err="1" smtClean="0"/>
              <a:t>Zalesny</a:t>
            </a:r>
            <a:r>
              <a:rPr lang="en-US" sz="1800" dirty="0" smtClean="0"/>
              <a:t> et al., Realistic Textures for Virtual </a:t>
            </a:r>
            <a:r>
              <a:rPr lang="en-US" sz="1800" dirty="0" err="1" smtClean="0"/>
              <a:t>Anastylosis</a:t>
            </a:r>
            <a:endParaRPr lang="en-US" sz="1800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A36FC26F-629D-CB48-A7AD-532FD14F870E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b="1" kern="1200">
              <a:ea typeface="+mn-ea"/>
              <a:cs typeface="+mn-cs"/>
            </a:endParaRPr>
          </a:p>
        </p:txBody>
      </p:sp>
      <p:pic>
        <p:nvPicPr>
          <p:cNvPr id="533506" name="Picture 2"/>
          <p:cNvPicPr>
            <a:picLocks noChangeAspect="1" noChangeArrowheads="1"/>
          </p:cNvPicPr>
          <p:nvPr/>
        </p:nvPicPr>
        <p:blipFill>
          <a:blip r:embed="rId3" cstate="print"/>
          <a:srcRect l="14063" t="28032" r="38281" b="8356"/>
          <a:stretch>
            <a:fillRect/>
          </a:stretch>
        </p:blipFill>
        <p:spPr bwMode="auto">
          <a:xfrm>
            <a:off x="152400" y="1295400"/>
            <a:ext cx="4648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3507" name="Picture 3"/>
          <p:cNvPicPr>
            <a:picLocks noChangeAspect="1" noChangeArrowheads="1"/>
          </p:cNvPicPr>
          <p:nvPr/>
        </p:nvPicPr>
        <p:blipFill>
          <a:blip r:embed="rId4" cstate="print"/>
          <a:srcRect l="42188" t="28436" r="12500" b="41375"/>
          <a:stretch>
            <a:fillRect/>
          </a:stretch>
        </p:blipFill>
        <p:spPr bwMode="auto">
          <a:xfrm>
            <a:off x="4876800" y="3276600"/>
            <a:ext cx="4114800" cy="198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09518" y="522982"/>
            <a:ext cx="8810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Synthesizing textures when constructing </a:t>
            </a:r>
            <a:r>
              <a:rPr lang="en-US" sz="3200" spc="-100" dirty="0" smtClean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3D </a:t>
            </a:r>
            <a:r>
              <a:rPr lang="en-US" sz="32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models of archaeological </a:t>
            </a:r>
            <a:r>
              <a:rPr lang="en-US" sz="3200" spc="-100" dirty="0" smtClean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sites</a:t>
            </a:r>
            <a:endParaRPr lang="en-US" sz="3200" spc="-100" dirty="0">
              <a:solidFill>
                <a:schemeClr val="tx2"/>
              </a:solidFill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53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Summary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800" b="1" dirty="0" smtClean="0"/>
              <a:t>Texture</a:t>
            </a:r>
            <a:r>
              <a:rPr lang="en-US" sz="2800" dirty="0" smtClean="0"/>
              <a:t> is a useful property that is often indicative of materials, appearance cues.</a:t>
            </a:r>
          </a:p>
          <a:p>
            <a:pPr>
              <a:spcAft>
                <a:spcPts val="600"/>
              </a:spcAft>
            </a:pPr>
            <a:endParaRPr lang="en-US" sz="2800" dirty="0" smtClean="0"/>
          </a:p>
          <a:p>
            <a:pPr>
              <a:spcAft>
                <a:spcPts val="600"/>
              </a:spcAft>
            </a:pPr>
            <a:r>
              <a:rPr lang="en-US" sz="2800" b="1" dirty="0" smtClean="0"/>
              <a:t>Texture</a:t>
            </a:r>
            <a:r>
              <a:rPr lang="en-US" sz="2800" dirty="0" smtClean="0"/>
              <a:t> </a:t>
            </a:r>
            <a:r>
              <a:rPr lang="en-US" sz="2800" b="1" dirty="0" smtClean="0"/>
              <a:t>representations</a:t>
            </a:r>
            <a:r>
              <a:rPr lang="en-US" sz="2800" dirty="0" smtClean="0"/>
              <a:t> attempt to summarize repeating patterns of local structure.</a:t>
            </a:r>
          </a:p>
          <a:p>
            <a:pPr>
              <a:spcAft>
                <a:spcPts val="600"/>
              </a:spcAft>
            </a:pPr>
            <a:endParaRPr lang="en-US" sz="2800" b="1" dirty="0" smtClean="0"/>
          </a:p>
          <a:p>
            <a:pPr>
              <a:spcAft>
                <a:spcPts val="600"/>
              </a:spcAft>
            </a:pPr>
            <a:r>
              <a:rPr lang="en-US" sz="2800" b="1" dirty="0" smtClean="0"/>
              <a:t>Filter banks </a:t>
            </a:r>
            <a:r>
              <a:rPr lang="en-US" sz="2800" dirty="0" smtClean="0"/>
              <a:t>useful to measure redundant variety of structures in local neighborhood.</a:t>
            </a:r>
          </a:p>
          <a:p>
            <a:pPr lvl="1">
              <a:spcAft>
                <a:spcPts val="600"/>
              </a:spcAft>
            </a:pPr>
            <a:r>
              <a:rPr lang="en-US" sz="2400" dirty="0" smtClean="0"/>
              <a:t>Feature spaces can be multi-dimensional.</a:t>
            </a:r>
            <a:endParaRPr lang="en-US" sz="2800" dirty="0" smtClean="0"/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r>
              <a:rPr lang="en-US" sz="2800" dirty="0" smtClean="0"/>
              <a:t>A lot of </a:t>
            </a:r>
            <a:r>
              <a:rPr lang="en-US" sz="2800" b="1" dirty="0" smtClean="0"/>
              <a:t>texture applications </a:t>
            </a:r>
            <a:r>
              <a:rPr lang="en-US" sz="2800" dirty="0" smtClean="0"/>
              <a:t>to other CV problems and real applications.</a:t>
            </a:r>
          </a:p>
          <a:p>
            <a:pPr>
              <a:spcAft>
                <a:spcPts val="600"/>
              </a:spcAft>
            </a:pPr>
            <a:endParaRPr lang="en-US" sz="2800" dirty="0"/>
          </a:p>
          <a:p>
            <a:pPr>
              <a:spcAft>
                <a:spcPts val="600"/>
              </a:spcAft>
            </a:pPr>
            <a:endParaRPr lang="en-US" sz="2400" dirty="0" smtClean="0"/>
          </a:p>
          <a:p>
            <a:pPr>
              <a:spcAft>
                <a:spcPts val="600"/>
              </a:spcAft>
            </a:pPr>
            <a:endParaRPr lang="en-US" sz="280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764F6C8E-39BA-124A-949C-26A2C77F0481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7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1 Marcador de fecha"/>
          <p:cNvSpPr txBox="1">
            <a:spLocks noGrp="1"/>
          </p:cNvSpPr>
          <p:nvPr/>
        </p:nvSpPr>
        <p:spPr bwMode="auto">
          <a:xfrm>
            <a:off x="685800" y="6524625"/>
            <a:ext cx="2628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it-IT" sz="1000" dirty="0">
                <a:solidFill>
                  <a:srgbClr val="003399"/>
                </a:solidFill>
                <a:latin typeface="Arial"/>
              </a:rPr>
              <a:t>Petia </a:t>
            </a:r>
            <a:r>
              <a:rPr lang="it-IT" sz="1000" dirty="0" err="1">
                <a:solidFill>
                  <a:srgbClr val="003399"/>
                </a:solidFill>
                <a:latin typeface="Arial"/>
              </a:rPr>
              <a:t>Ivanova</a:t>
            </a:r>
            <a:r>
              <a:rPr lang="it-IT" sz="1000" dirty="0">
                <a:solidFill>
                  <a:srgbClr val="003399"/>
                </a:solidFill>
                <a:latin typeface="Arial"/>
              </a:rPr>
              <a:t> Radeva</a:t>
            </a:r>
            <a:endParaRPr lang="es-ES" sz="1000" dirty="0">
              <a:solidFill>
                <a:srgbClr val="003399"/>
              </a:solidFill>
              <a:latin typeface="Arial"/>
            </a:endParaRPr>
          </a:p>
        </p:txBody>
      </p:sp>
      <p:sp>
        <p:nvSpPr>
          <p:cNvPr id="26626" name="2 Marcador de pie de página"/>
          <p:cNvSpPr txBox="1">
            <a:spLocks noGrp="1"/>
          </p:cNvSpPr>
          <p:nvPr/>
        </p:nvSpPr>
        <p:spPr bwMode="auto">
          <a:xfrm>
            <a:off x="3124200" y="650081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000" dirty="0" smtClean="0">
                <a:solidFill>
                  <a:srgbClr val="003399"/>
                </a:solidFill>
                <a:latin typeface="Arial"/>
              </a:rPr>
              <a:t>Artificial </a:t>
            </a:r>
            <a:r>
              <a:rPr lang="es-ES" sz="1000" dirty="0" err="1" smtClean="0">
                <a:solidFill>
                  <a:srgbClr val="003399"/>
                </a:solidFill>
                <a:latin typeface="Arial"/>
              </a:rPr>
              <a:t>Vision</a:t>
            </a:r>
            <a:endParaRPr lang="es-ES" sz="1000" dirty="0">
              <a:solidFill>
                <a:srgbClr val="003399"/>
              </a:solidFill>
              <a:latin typeface="Arial"/>
            </a:endParaRPr>
          </a:p>
        </p:txBody>
      </p:sp>
      <p:sp>
        <p:nvSpPr>
          <p:cNvPr id="26627" name="3 Marcador de número de diapositiva"/>
          <p:cNvSpPr txBox="1">
            <a:spLocks noGrp="1"/>
          </p:cNvSpPr>
          <p:nvPr/>
        </p:nvSpPr>
        <p:spPr bwMode="auto">
          <a:xfrm>
            <a:off x="6553200" y="65008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15D66F3-D06A-464D-8A97-9013CE308FEA}" type="slidenum">
              <a:rPr lang="es-ES" sz="1000">
                <a:solidFill>
                  <a:srgbClr val="003399"/>
                </a:solidFill>
                <a:latin typeface="Arial"/>
              </a:rPr>
              <a:pPr algn="r"/>
              <a:t>7</a:t>
            </a:fld>
            <a:endParaRPr lang="es-ES" sz="1000" dirty="0">
              <a:solidFill>
                <a:srgbClr val="003399"/>
              </a:solidFill>
              <a:latin typeface="Arial"/>
            </a:endParaRPr>
          </a:p>
        </p:txBody>
      </p:sp>
      <p:sp>
        <p:nvSpPr>
          <p:cNvPr id="26628" name="Text Box 2"/>
          <p:cNvSpPr txBox="1">
            <a:spLocks noChangeArrowheads="1"/>
          </p:cNvSpPr>
          <p:nvPr/>
        </p:nvSpPr>
        <p:spPr bwMode="auto">
          <a:xfrm>
            <a:off x="304800" y="609600"/>
            <a:ext cx="900998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4000" spc="-100">
                <a:solidFill>
                  <a:schemeClr val="tx2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rial"/>
              </a:rPr>
              <a:t>What applications can be defined </a:t>
            </a:r>
            <a:r>
              <a:rPr lang="en-US" sz="2800" dirty="0" smtClean="0">
                <a:latin typeface="Arial"/>
              </a:rPr>
              <a:t>for the texture analysis?</a:t>
            </a:r>
            <a:endParaRPr lang="en-GB" sz="2800" dirty="0">
              <a:latin typeface="Arial"/>
            </a:endParaRPr>
          </a:p>
        </p:txBody>
      </p:sp>
      <p:pic>
        <p:nvPicPr>
          <p:cNvPr id="26629" name="Picture 18"/>
          <p:cNvPicPr>
            <a:picLocks noChangeAspect="1" noChangeArrowheads="1"/>
          </p:cNvPicPr>
          <p:nvPr/>
        </p:nvPicPr>
        <p:blipFill>
          <a:blip r:embed="rId3" cstate="print"/>
          <a:srcRect r="75542" b="40804"/>
          <a:stretch>
            <a:fillRect/>
          </a:stretch>
        </p:blipFill>
        <p:spPr bwMode="auto">
          <a:xfrm>
            <a:off x="457200" y="1338262"/>
            <a:ext cx="968375" cy="315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617350" y="4596087"/>
            <a:ext cx="2108645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Defect Inspection </a:t>
            </a:r>
          </a:p>
          <a:p>
            <a:r>
              <a:rPr lang="en-US" b="1" dirty="0"/>
              <a:t>- </a:t>
            </a:r>
            <a:r>
              <a:rPr lang="en-US" dirty="0"/>
              <a:t>textile </a:t>
            </a:r>
          </a:p>
          <a:p>
            <a:r>
              <a:rPr lang="en-US" dirty="0"/>
              <a:t>- cork </a:t>
            </a:r>
          </a:p>
          <a:p>
            <a:r>
              <a:rPr lang="en-US" dirty="0"/>
              <a:t>- Wooden furniture </a:t>
            </a:r>
          </a:p>
          <a:p>
            <a:r>
              <a:rPr lang="en-US" dirty="0"/>
              <a:t>- ceramic </a:t>
            </a:r>
          </a:p>
          <a:p>
            <a:r>
              <a:rPr lang="en-US" dirty="0"/>
              <a:t>- skin </a:t>
            </a:r>
            <a:r>
              <a:rPr lang="ca-ES" dirty="0"/>
              <a:t>	</a:t>
            </a:r>
          </a:p>
        </p:txBody>
      </p:sp>
      <p:pic>
        <p:nvPicPr>
          <p:cNvPr id="266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7650" y="1395412"/>
            <a:ext cx="933450" cy="9667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35238" y="1401762"/>
            <a:ext cx="925512" cy="9667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66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35238" y="3516312"/>
            <a:ext cx="931862" cy="9588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6634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17650" y="2454275"/>
            <a:ext cx="933450" cy="9667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6635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38413" y="2454275"/>
            <a:ext cx="927100" cy="9667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6636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51238" y="2455862"/>
            <a:ext cx="933450" cy="9667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6637" name="Picture 1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17650" y="3516312"/>
            <a:ext cx="933450" cy="9667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6638" name="Picture 1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44888" y="1401762"/>
            <a:ext cx="933450" cy="9667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26639" name="Picture 1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551238" y="3516312"/>
            <a:ext cx="933450" cy="9667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86036" name="Rectangle 20"/>
          <p:cNvSpPr>
            <a:spLocks noChangeArrowheads="1"/>
          </p:cNvSpPr>
          <p:nvPr/>
        </p:nvSpPr>
        <p:spPr bwMode="auto">
          <a:xfrm>
            <a:off x="4572000" y="4898087"/>
            <a:ext cx="4572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/>
              <a:t>Analysis </a:t>
            </a:r>
            <a:r>
              <a:rPr lang="en-US" b="1" dirty="0" smtClean="0"/>
              <a:t>of scenes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Improved </a:t>
            </a:r>
            <a:r>
              <a:rPr lang="en-US" dirty="0"/>
              <a:t>images and photos </a:t>
            </a:r>
          </a:p>
          <a:p>
            <a:r>
              <a:rPr lang="en-US" dirty="0"/>
              <a:t>- Printers, cameras</a:t>
            </a:r>
            <a:endParaRPr lang="ca-ES" dirty="0"/>
          </a:p>
        </p:txBody>
      </p:sp>
      <p:pic>
        <p:nvPicPr>
          <p:cNvPr id="23571" name="Picture 5" descr="oppenheim_objec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570413" y="1397000"/>
            <a:ext cx="4344987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4572000" y="6096000"/>
            <a:ext cx="19885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b="1" dirty="0" err="1" smtClean="0"/>
              <a:t>Texture</a:t>
            </a:r>
            <a:r>
              <a:rPr lang="ca-ES" b="1" dirty="0" smtClean="0"/>
              <a:t> </a:t>
            </a:r>
            <a:r>
              <a:rPr lang="ca-ES" b="1" dirty="0" err="1" smtClean="0"/>
              <a:t>syntesis</a:t>
            </a:r>
            <a:endParaRPr lang="ca-E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F7234D5B-A00B-8841-AE16-F78C75ABDC91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b="1" kern="12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67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60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60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60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60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860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6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6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6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4" grpId="0" build="p"/>
      <p:bldP spid="86036" grpId="0" build="p"/>
      <p:bldP spid="86036" grpId="1" build="allAtOnce"/>
      <p:bldP spid="235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1 Marcador de fecha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E4D80C5D-7146-5C4E-8D00-B49E7E382D37}" type="datetime10">
              <a:rPr lang="en-US" smtClean="0"/>
              <a:t>23:32</a:t>
            </a:fld>
            <a:endParaRPr lang="es-ES" smtClean="0"/>
          </a:p>
        </p:txBody>
      </p:sp>
      <p:sp>
        <p:nvSpPr>
          <p:cNvPr id="28674" name="2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s-ES" dirty="0" smtClean="0"/>
              <a:t>Artificial </a:t>
            </a:r>
            <a:r>
              <a:rPr lang="es-ES" dirty="0" err="1" smtClean="0"/>
              <a:t>Vision</a:t>
            </a:r>
            <a:endParaRPr lang="es-ES" dirty="0" smtClean="0"/>
          </a:p>
        </p:txBody>
      </p:sp>
      <p:sp>
        <p:nvSpPr>
          <p:cNvPr id="28675" name="3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6A7A05B-7785-4B69-8296-FD9AD869FCF2}" type="slidenum">
              <a:rPr lang="es-ES" smtClean="0"/>
              <a:pPr/>
              <a:t>8</a:t>
            </a:fld>
            <a:endParaRPr lang="es-ES" smtClean="0"/>
          </a:p>
        </p:txBody>
      </p:sp>
      <p:sp>
        <p:nvSpPr>
          <p:cNvPr id="28676" name="Text Box 2"/>
          <p:cNvSpPr txBox="1">
            <a:spLocks noChangeArrowheads="1"/>
          </p:cNvSpPr>
          <p:nvPr/>
        </p:nvSpPr>
        <p:spPr bwMode="auto">
          <a:xfrm>
            <a:off x="2362200" y="381000"/>
            <a:ext cx="40878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ca-ES" sz="4000" spc="-100" dirty="0" err="1">
                <a:solidFill>
                  <a:schemeClr val="tx2"/>
                </a:solidFill>
                <a:latin typeface="Arial"/>
                <a:ea typeface="+mj-ea"/>
                <a:cs typeface="+mj-cs"/>
              </a:rPr>
              <a:t>What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 is </a:t>
            </a:r>
            <a:r>
              <a:rPr lang="ca-ES" sz="4000" spc="-100" dirty="0" smtClean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a </a:t>
            </a:r>
            <a:r>
              <a:rPr lang="ca-ES" sz="4000" spc="-100" dirty="0" err="1" smtClean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texture</a:t>
            </a:r>
            <a:r>
              <a:rPr lang="ca-ES" sz="4000" spc="-100" dirty="0">
                <a:solidFill>
                  <a:schemeClr val="tx2"/>
                </a:solidFill>
                <a:latin typeface="Arial"/>
                <a:ea typeface="+mj-ea"/>
                <a:cs typeface="+mj-cs"/>
              </a:rPr>
              <a:t>?</a:t>
            </a:r>
            <a:endParaRPr lang="en-GB" sz="4000" spc="-100" dirty="0">
              <a:solidFill>
                <a:schemeClr val="tx2"/>
              </a:solidFill>
              <a:latin typeface="Arial"/>
              <a:ea typeface="+mj-ea"/>
              <a:cs typeface="+mj-cs"/>
            </a:endParaRPr>
          </a:p>
        </p:txBody>
      </p:sp>
      <p:sp>
        <p:nvSpPr>
          <p:cNvPr id="21509" name="Text Box 18"/>
          <p:cNvSpPr txBox="1">
            <a:spLocks noChangeArrowheads="1"/>
          </p:cNvSpPr>
          <p:nvPr/>
        </p:nvSpPr>
        <p:spPr bwMode="auto">
          <a:xfrm>
            <a:off x="381000" y="2286000"/>
            <a:ext cx="419100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 smtClean="0">
                <a:latin typeface="Arial"/>
              </a:rPr>
              <a:t>Causes </a:t>
            </a:r>
            <a:r>
              <a:rPr lang="en-US" sz="1600" dirty="0">
                <a:latin typeface="Arial"/>
              </a:rPr>
              <a:t>of </a:t>
            </a:r>
            <a:r>
              <a:rPr lang="en-US" sz="1600" dirty="0" smtClean="0">
                <a:latin typeface="Arial"/>
              </a:rPr>
              <a:t>the visual </a:t>
            </a:r>
            <a:r>
              <a:rPr lang="en-US" sz="1600" dirty="0">
                <a:latin typeface="Arial"/>
              </a:rPr>
              <a:t>texture </a:t>
            </a:r>
            <a:r>
              <a:rPr lang="en-US" sz="1600" dirty="0" smtClean="0">
                <a:latin typeface="Arial"/>
              </a:rPr>
              <a:t>appearance:</a:t>
            </a:r>
            <a:endParaRPr lang="en-US" sz="1600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/>
              </a:rPr>
              <a:t>  </a:t>
            </a:r>
            <a:r>
              <a:rPr lang="en-US" sz="1400" dirty="0">
                <a:latin typeface="Arial"/>
              </a:rPr>
              <a:t>Changes in reflectance.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/>
              </a:rPr>
              <a:t>  Changes in the micro-orientation of a surface. </a:t>
            </a:r>
            <a:endParaRPr lang="en-US" sz="1400" dirty="0" smtClean="0">
              <a:latin typeface="Arial"/>
            </a:endParaRPr>
          </a:p>
          <a:p>
            <a:endParaRPr lang="en-US" sz="1600" dirty="0">
              <a:latin typeface="Arial"/>
            </a:endParaRPr>
          </a:p>
          <a:p>
            <a:endParaRPr lang="en-US" sz="1600" dirty="0">
              <a:latin typeface="Arial"/>
            </a:endParaRPr>
          </a:p>
          <a:p>
            <a:r>
              <a:rPr lang="en-US" sz="1600" b="1" dirty="0" smtClean="0">
                <a:latin typeface="Arial"/>
              </a:rPr>
              <a:t>Relevance</a:t>
            </a:r>
            <a:r>
              <a:rPr lang="en-US" sz="1600" dirty="0">
                <a:latin typeface="Arial"/>
              </a:rPr>
              <a:t>:</a:t>
            </a:r>
            <a:r>
              <a:rPr lang="en-US" sz="1600" dirty="0" smtClean="0">
                <a:latin typeface="Arial"/>
              </a:rPr>
              <a:t> </a:t>
            </a:r>
            <a:r>
              <a:rPr lang="en-US" sz="1600" dirty="0">
                <a:latin typeface="Arial"/>
              </a:rPr>
              <a:t>source of information about the scene, useful for certain visual processes (segmentation and perception of </a:t>
            </a:r>
            <a:r>
              <a:rPr lang="en-US" sz="1600" dirty="0" smtClean="0">
                <a:latin typeface="Arial"/>
              </a:rPr>
              <a:t>orientation)</a:t>
            </a:r>
            <a:r>
              <a:rPr lang="en-US" sz="1600" dirty="0">
                <a:latin typeface="Arial"/>
              </a:rPr>
              <a:t>.</a:t>
            </a:r>
            <a:endParaRPr lang="ca-ES" dirty="0">
              <a:latin typeface="Arial"/>
            </a:endParaRPr>
          </a:p>
        </p:txBody>
      </p:sp>
      <p:pic>
        <p:nvPicPr>
          <p:cNvPr id="28678" name="Picture 8"/>
          <p:cNvPicPr>
            <a:picLocks noChangeAspect="1" noChangeArrowheads="1"/>
          </p:cNvPicPr>
          <p:nvPr/>
        </p:nvPicPr>
        <p:blipFill>
          <a:blip r:embed="rId3" cstate="print"/>
          <a:srcRect l="19896" t="31332" r="8229" b="8501"/>
          <a:stretch>
            <a:fillRect/>
          </a:stretch>
        </p:blipFill>
        <p:spPr bwMode="auto">
          <a:xfrm>
            <a:off x="4808864" y="3758957"/>
            <a:ext cx="3458835" cy="2295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Rectángulo 1"/>
          <p:cNvSpPr>
            <a:spLocks noChangeArrowheads="1"/>
          </p:cNvSpPr>
          <p:nvPr/>
        </p:nvSpPr>
        <p:spPr bwMode="auto">
          <a:xfrm>
            <a:off x="76200" y="1219200"/>
            <a:ext cx="8750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 smtClean="0">
                <a:latin typeface="Arial"/>
              </a:rPr>
              <a:t>Visual texture </a:t>
            </a:r>
            <a:r>
              <a:rPr lang="en-US" dirty="0">
                <a:latin typeface="Arial"/>
              </a:rPr>
              <a:t>- when the uniformity of the region is perceived as a series of variations in the </a:t>
            </a:r>
            <a:r>
              <a:rPr lang="en-US" dirty="0" smtClean="0">
                <a:latin typeface="Arial"/>
              </a:rPr>
              <a:t>intensity.</a:t>
            </a:r>
            <a:endParaRPr lang="ca-ES" dirty="0">
              <a:latin typeface="Arial"/>
            </a:endParaRPr>
          </a:p>
        </p:txBody>
      </p:sp>
      <p:pic>
        <p:nvPicPr>
          <p:cNvPr id="25610" name="Picture 5" descr="texture_butterfly_previe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667000"/>
            <a:ext cx="3505200" cy="3412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49" name="Picture 1" descr="C:\Users\Petia\Desktop\classe textura\height_textura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4885731"/>
            <a:ext cx="4276164" cy="17982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52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>
                <a:latin typeface="Arial"/>
              </a:rPr>
              <a:t>Types</a:t>
            </a:r>
            <a:r>
              <a:rPr lang="ca-ES" dirty="0" smtClean="0">
                <a:latin typeface="Arial"/>
              </a:rPr>
              <a:t> of textures</a:t>
            </a:r>
            <a:endParaRPr lang="en-GB" dirty="0">
              <a:latin typeface="Arial"/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fld id="{27D493A2-66CE-4144-B9C4-77BB1EFE040A}" type="datetime10">
              <a:rPr lang="en-US" b="1" kern="1200" smtClean="0">
                <a:ea typeface="+mn-ea"/>
                <a:cs typeface="+mn-cs"/>
              </a:rPr>
              <a:t>23:32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7" name="Marcador de pie de página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mtClean="0"/>
              <a:t>Artificial Vision</a:t>
            </a:r>
            <a:endParaRPr lang="en-US" b="1" dirty="0"/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024DD98D-F03C-4209-9EA0-AF6F50C42271}" type="slidenum">
              <a:rPr lang="en-US" b="1" kern="1200" smtClean="0"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b="1" kern="1200">
              <a:ea typeface="+mn-ea"/>
              <a:cs typeface="+mn-cs"/>
            </a:endParaRPr>
          </a:p>
        </p:txBody>
      </p:sp>
      <p:sp>
        <p:nvSpPr>
          <p:cNvPr id="30733" name="7 Rectángulo"/>
          <p:cNvSpPr>
            <a:spLocks noChangeArrowheads="1"/>
          </p:cNvSpPr>
          <p:nvPr/>
        </p:nvSpPr>
        <p:spPr bwMode="auto">
          <a:xfrm>
            <a:off x="0" y="5621338"/>
            <a:ext cx="4089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ca-ES" dirty="0">
              <a:latin typeface="Arial"/>
            </a:endParaRPr>
          </a:p>
          <a:p>
            <a:endParaRPr lang="en-GB" sz="1800" dirty="0">
              <a:latin typeface="Arial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0"/>
            <a:ext cx="3737189" cy="1494876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33400" y="2971800"/>
            <a:ext cx="28440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Examples of natural </a:t>
            </a:r>
            <a:r>
              <a:rPr lang="en-US" sz="1600" dirty="0"/>
              <a:t>textures.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52" y="3810000"/>
            <a:ext cx="3873500" cy="15494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33400" y="5638800"/>
            <a:ext cx="36070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Examples of artificial regular textures.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572000" y="2971800"/>
            <a:ext cx="4209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Examples of weakly-homogeneous </a:t>
            </a:r>
            <a:r>
              <a:rPr lang="en-US" sz="1600" dirty="0"/>
              <a:t>textures.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052" y="3810000"/>
            <a:ext cx="3748548" cy="1499419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4953000" y="5638800"/>
            <a:ext cx="31293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Examples of stochastic textures.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1524000"/>
            <a:ext cx="3644900" cy="145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5541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laridad">
  <a:themeElements>
    <a:clrScheme name="Claridad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4880</TotalTime>
  <Words>1833</Words>
  <Application>Microsoft Macintosh PowerPoint</Application>
  <PresentationFormat>On-screen Show (4:3)</PresentationFormat>
  <Paragraphs>627</Paragraphs>
  <Slides>63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6_Default Design</vt:lpstr>
      <vt:lpstr>Claridad</vt:lpstr>
      <vt:lpstr>PhotoSuite Image</vt:lpstr>
      <vt:lpstr>Documento</vt:lpstr>
      <vt:lpstr>Equation</vt:lpstr>
      <vt:lpstr>EcuaciÛn</vt:lpstr>
      <vt:lpstr>Image</vt:lpstr>
      <vt:lpstr>TEXTURE ANALYSIS</vt:lpstr>
      <vt:lpstr>Index</vt:lpstr>
      <vt:lpstr>What textures do you know?</vt:lpstr>
      <vt:lpstr>PowerPoint Presentation</vt:lpstr>
      <vt:lpstr>Includes: more regular patterns</vt:lpstr>
      <vt:lpstr>PowerPoint Presentation</vt:lpstr>
      <vt:lpstr>PowerPoint Presentation</vt:lpstr>
      <vt:lpstr>PowerPoint Presentation</vt:lpstr>
      <vt:lpstr>Types of textures</vt:lpstr>
      <vt:lpstr>What is a texture?</vt:lpstr>
      <vt:lpstr>Index</vt:lpstr>
      <vt:lpstr>PowerPoint Presentation</vt:lpstr>
      <vt:lpstr>Texture representation</vt:lpstr>
      <vt:lpstr>What kind of filters to use?</vt:lpstr>
      <vt:lpstr>Recall</vt:lpstr>
      <vt:lpstr>Texture representation: example</vt:lpstr>
      <vt:lpstr>Texture representation: example</vt:lpstr>
      <vt:lpstr>Texture representation: example</vt:lpstr>
      <vt:lpstr>Texture representation: example</vt:lpstr>
      <vt:lpstr>Texture representation: example</vt:lpstr>
      <vt:lpstr>Texture representation: example</vt:lpstr>
      <vt:lpstr>PowerPoint Presentation</vt:lpstr>
      <vt:lpstr>PowerPoint Presentation</vt:lpstr>
      <vt:lpstr>PowerPoint Presentation</vt:lpstr>
      <vt:lpstr>Texture representation: window scale</vt:lpstr>
      <vt:lpstr>Filter banks</vt:lpstr>
      <vt:lpstr>PowerPoint Presentation</vt:lpstr>
      <vt:lpstr>How to generate filters: using a Gaussian function</vt:lpstr>
      <vt:lpstr>Filter bank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recover the image with the most similar texture?</vt:lpstr>
      <vt:lpstr>PowerPoint Presentation</vt:lpstr>
      <vt:lpstr>How to go from pixel representation to image representation?</vt:lpstr>
      <vt:lpstr>How to recover the image with the most similar texture?</vt:lpstr>
      <vt:lpstr>Exercise: Can you match the texture to the response?</vt:lpstr>
      <vt:lpstr>Exercise: Representing texture by mean abs response</vt:lpstr>
      <vt:lpstr>Index</vt:lpstr>
      <vt:lpstr>Shape from texture</vt:lpstr>
      <vt:lpstr>Textures and Orientation </vt:lpstr>
      <vt:lpstr>Classifying materials, “stuff”</vt:lpstr>
      <vt:lpstr>Segmenting aerial imagery by textures</vt:lpstr>
      <vt:lpstr>Texture synthesis</vt:lpstr>
      <vt:lpstr>PowerPoint Presentation</vt:lpstr>
      <vt:lpstr>Summary</vt:lpstr>
    </vt:vector>
  </TitlesOfParts>
  <Company>UTCS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Filters for features</dc:title>
  <dc:creator>Kristen Grauman</dc:creator>
  <cp:lastModifiedBy>Petia radeva</cp:lastModifiedBy>
  <cp:revision>245</cp:revision>
  <dcterms:created xsi:type="dcterms:W3CDTF">2009-09-01T18:20:06Z</dcterms:created>
  <dcterms:modified xsi:type="dcterms:W3CDTF">2017-12-03T22:42:19Z</dcterms:modified>
</cp:coreProperties>
</file>